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52" d="100"/>
          <a:sy n="52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78564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ПОРЯДОК ПРЕДОСТАВЛЕНИЯ ГОСУДАРСТВЕННОЙ УСЛУГИ ПО ЛИЦЕНЗИРОВАНИЮ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1959556"/>
            <a:ext cx="10058400" cy="3909903"/>
          </a:xfrm>
        </p:spPr>
        <p:txBody>
          <a:bodyPr>
            <a:normAutofit fontScale="92500"/>
          </a:bodyPr>
          <a:lstStyle/>
          <a:p>
            <a:r>
              <a:rPr lang="ru-RU" sz="1400" b="1" dirty="0" smtClean="0">
                <a:hlinkClick r:id="rId2" action="ppaction://hlinksldjump"/>
              </a:rPr>
              <a:t>Рассмотрение </a:t>
            </a:r>
            <a:r>
              <a:rPr lang="ru-RU" sz="1400" b="1" dirty="0">
                <a:hlinkClick r:id="rId2" action="ppaction://hlinksldjump"/>
              </a:rPr>
              <a:t>заявления, документов о предоставлении лицензии и принятие решения о </a:t>
            </a:r>
            <a:r>
              <a:rPr lang="en-US" sz="1400" b="1" dirty="0" smtClean="0">
                <a:hlinkClick r:id="rId2" action="ppaction://hlinksldjump"/>
              </a:rPr>
              <a:t>  </a:t>
            </a:r>
            <a:r>
              <a:rPr lang="ru-RU" sz="1400" b="1" dirty="0" smtClean="0">
                <a:hlinkClick r:id="rId2" action="ppaction://hlinksldjump"/>
              </a:rPr>
              <a:t>предоставлении</a:t>
            </a:r>
            <a:r>
              <a:rPr lang="en-US" sz="1400" b="1" dirty="0" smtClean="0">
                <a:hlinkClick r:id="rId2" action="ppaction://hlinksldjump"/>
              </a:rPr>
              <a:t> </a:t>
            </a:r>
            <a:r>
              <a:rPr lang="ru-RU" sz="1400" b="1" dirty="0" smtClean="0">
                <a:hlinkClick r:id="rId2" action="ppaction://hlinksldjump"/>
              </a:rPr>
              <a:t>(</a:t>
            </a:r>
            <a:r>
              <a:rPr lang="ru-RU" sz="1400" b="1" dirty="0">
                <a:hlinkClick r:id="rId2" action="ppaction://hlinksldjump"/>
              </a:rPr>
              <a:t>об отказе в предоставлении) </a:t>
            </a:r>
            <a:r>
              <a:rPr lang="ru-RU" sz="1400" b="1" dirty="0" smtClean="0">
                <a:hlinkClick r:id="rId2" action="ppaction://hlinksldjump"/>
              </a:rPr>
              <a:t>лицензии</a:t>
            </a:r>
            <a:endParaRPr lang="en-US" sz="1400" b="1" dirty="0" smtClean="0"/>
          </a:p>
          <a:p>
            <a:r>
              <a:rPr lang="ru-RU" sz="1400" b="1" dirty="0">
                <a:hlinkClick r:id="rId3" action="ppaction://hlinksldjump"/>
              </a:rPr>
              <a:t>Рассмотрение заявления, документов о переоформлении лицензии и принятие решения о переоформлении</a:t>
            </a:r>
            <a:r>
              <a:rPr lang="en-US" sz="1400" b="1" dirty="0">
                <a:hlinkClick r:id="rId3" action="ppaction://hlinksldjump"/>
              </a:rPr>
              <a:t> </a:t>
            </a:r>
            <a:r>
              <a:rPr lang="ru-RU" sz="1400" b="1" dirty="0">
                <a:hlinkClick r:id="rId3" action="ppaction://hlinksldjump"/>
              </a:rPr>
              <a:t>(об отказе в переоформлении лицензии</a:t>
            </a:r>
            <a:r>
              <a:rPr lang="ru-RU" sz="1400" b="1" dirty="0" smtClean="0">
                <a:hlinkClick r:id="rId3" action="ppaction://hlinksldjump"/>
              </a:rPr>
              <a:t>) </a:t>
            </a:r>
            <a:endParaRPr lang="ru-RU" sz="1400" b="1" dirty="0" smtClean="0"/>
          </a:p>
          <a:p>
            <a:r>
              <a:rPr lang="ru-RU" sz="1400" b="1" dirty="0" smtClean="0">
                <a:hlinkClick r:id="rId4" action="ppaction://hlinksldjump"/>
              </a:rPr>
              <a:t>Рассмотрение </a:t>
            </a:r>
            <a:r>
              <a:rPr lang="ru-RU" sz="1400" b="1" dirty="0">
                <a:hlinkClick r:id="rId4" action="ppaction://hlinksldjump"/>
              </a:rPr>
              <a:t>заявления, документов о переоформлении лицензии и принятие решения о переоформлении (об отказе в</a:t>
            </a:r>
            <a:r>
              <a:rPr lang="en-US" sz="1400" b="1" dirty="0">
                <a:hlinkClick r:id="rId4" action="ppaction://hlinksldjump"/>
              </a:rPr>
              <a:t> </a:t>
            </a:r>
            <a:r>
              <a:rPr lang="ru-RU" sz="1400" b="1" dirty="0">
                <a:hlinkClick r:id="rId4" action="ppaction://hlinksldjump"/>
              </a:rPr>
              <a:t>переоформлении лицензии</a:t>
            </a:r>
            <a:r>
              <a:rPr lang="ru-RU" sz="1400" b="1" dirty="0" smtClean="0">
                <a:hlinkClick r:id="rId4" action="ppaction://hlinksldjump"/>
              </a:rPr>
              <a:t>)»</a:t>
            </a:r>
          </a:p>
          <a:p>
            <a:r>
              <a:rPr lang="ru-RU" sz="800" dirty="0">
                <a:hlinkClick r:id="rId4" action="ppaction://hlinksldjump"/>
              </a:rPr>
              <a:t>(в случаях реорганизации юридического лица в форме преобразования, изменения его наименования, адреса места нахождения</a:t>
            </a:r>
            <a:r>
              <a:rPr lang="ru-RU" sz="800" dirty="0"/>
              <a:t>)</a:t>
            </a:r>
            <a:endParaRPr lang="en-US" sz="800" b="1" dirty="0" smtClean="0">
              <a:hlinkClick r:id="rId4" action="ppaction://hlinksldjump"/>
            </a:endParaRPr>
          </a:p>
          <a:p>
            <a:r>
              <a:rPr lang="ru-RU" sz="1400" b="1" dirty="0" smtClean="0">
                <a:hlinkClick r:id="rId5" action="ppaction://hlinksldjump"/>
              </a:rPr>
              <a:t>Взаимодействие </a:t>
            </a:r>
            <a:r>
              <a:rPr lang="ru-RU" sz="1400" b="1" dirty="0">
                <a:hlinkClick r:id="rId5" action="ppaction://hlinksldjump"/>
              </a:rPr>
              <a:t>лицензирующего органа с федеральными органами государственной власти, участвующими в предоставлении</a:t>
            </a:r>
            <a:r>
              <a:rPr lang="en-US" sz="1400" b="1" dirty="0">
                <a:hlinkClick r:id="rId5" action="ppaction://hlinksldjump"/>
              </a:rPr>
              <a:t> </a:t>
            </a:r>
            <a:r>
              <a:rPr lang="ru-RU" sz="1400" b="1" dirty="0">
                <a:hlinkClick r:id="rId5" action="ppaction://hlinksldjump"/>
              </a:rPr>
              <a:t>государственной услуги, формирование и направление межведомственных запросов в указанные органы, участвующие в</a:t>
            </a:r>
            <a:r>
              <a:rPr lang="en-US" sz="1400" b="1" dirty="0">
                <a:hlinkClick r:id="rId5" action="ppaction://hlinksldjump"/>
              </a:rPr>
              <a:t> </a:t>
            </a:r>
            <a:r>
              <a:rPr lang="ru-RU" sz="1400" b="1" dirty="0" smtClean="0">
                <a:hlinkClick r:id="rId5" action="ppaction://hlinksldjump"/>
              </a:rPr>
              <a:t>предоставлении </a:t>
            </a:r>
            <a:r>
              <a:rPr lang="ru-RU" sz="1400" b="1" dirty="0">
                <a:hlinkClick r:id="rId5" action="ppaction://hlinksldjump"/>
              </a:rPr>
              <a:t>государственной </a:t>
            </a:r>
            <a:r>
              <a:rPr lang="ru-RU" sz="1400" b="1" dirty="0" smtClean="0">
                <a:hlinkClick r:id="rId5" action="ppaction://hlinksldjump"/>
              </a:rPr>
              <a:t>услуги</a:t>
            </a:r>
            <a:endParaRPr lang="en-US" sz="1400" b="1" dirty="0" smtClean="0"/>
          </a:p>
          <a:p>
            <a:r>
              <a:rPr lang="ru-RU" sz="1400" b="1" dirty="0">
                <a:hlinkClick r:id="rId6" action="ppaction://hlinksldjump"/>
              </a:rPr>
              <a:t>Прекращение действия лицензии в связи с представлением лицензиатом</a:t>
            </a:r>
            <a:r>
              <a:rPr lang="en-US" sz="1400" b="1" dirty="0">
                <a:hlinkClick r:id="rId6" action="ppaction://hlinksldjump"/>
              </a:rPr>
              <a:t> </a:t>
            </a:r>
            <a:r>
              <a:rPr lang="ru-RU" sz="1400" b="1" dirty="0">
                <a:hlinkClick r:id="rId6" action="ppaction://hlinksldjump"/>
              </a:rPr>
              <a:t>заявления о прекращении фармацевтической </a:t>
            </a:r>
            <a:r>
              <a:rPr lang="ru-RU" sz="1400" b="1" dirty="0" smtClean="0">
                <a:hlinkClick r:id="rId6" action="ppaction://hlinksldjump"/>
              </a:rPr>
              <a:t>деятельности</a:t>
            </a:r>
            <a:endParaRPr lang="ru-RU" sz="1400" b="1" dirty="0" smtClean="0"/>
          </a:p>
          <a:p>
            <a:r>
              <a:rPr lang="ru-RU" sz="1400" b="1" dirty="0">
                <a:hlinkClick r:id="rId7" action="ppaction://hlinksldjump"/>
              </a:rPr>
              <a:t>Предоставление сведений о конкретной лицензии</a:t>
            </a:r>
            <a:endParaRPr lang="ru-RU" sz="1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8992" y="2446638"/>
            <a:ext cx="10058400" cy="24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86249" y="3002692"/>
            <a:ext cx="9969431" cy="24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034260" y="3800139"/>
            <a:ext cx="9924947" cy="22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115568" y="4680017"/>
            <a:ext cx="9798908" cy="2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097280" y="5210103"/>
            <a:ext cx="9861927" cy="37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51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210" y="247135"/>
            <a:ext cx="9875520" cy="78589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«Рассмотрение заявления, документов о предоставлении лицензии и принятие решения о </a:t>
            </a:r>
            <a:r>
              <a:rPr lang="ru-RU" sz="2400" b="1" dirty="0" smtClean="0"/>
              <a:t>предоставлении</a:t>
            </a:r>
            <a:r>
              <a:rPr lang="en-US" sz="2400" b="1" dirty="0" smtClean="0"/>
              <a:t> </a:t>
            </a:r>
            <a:r>
              <a:rPr lang="ru-RU" sz="2400" b="1" dirty="0" smtClean="0"/>
              <a:t>(</a:t>
            </a:r>
            <a:r>
              <a:rPr lang="ru-RU" sz="2400" b="1" dirty="0"/>
              <a:t>об отказе в предоставлении) лицензии»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177" y="971804"/>
            <a:ext cx="10070757" cy="5370806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7298" y="6472578"/>
            <a:ext cx="1645271" cy="2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3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48280"/>
            <a:ext cx="10058400" cy="1144236"/>
          </a:xfrm>
        </p:spPr>
        <p:txBody>
          <a:bodyPr>
            <a:normAutofit/>
          </a:bodyPr>
          <a:lstStyle/>
          <a:p>
            <a:r>
              <a:rPr lang="ru-RU" sz="2000" b="1" dirty="0"/>
              <a:t>«Рассмотрение заявления, документов о переоформлении лицензии и принятие решения о </a:t>
            </a:r>
            <a:r>
              <a:rPr lang="ru-RU" sz="2000" b="1" dirty="0" smtClean="0"/>
              <a:t>переоформлении</a:t>
            </a:r>
            <a:r>
              <a:rPr lang="en-US" sz="2000" b="1" dirty="0" smtClean="0"/>
              <a:t> </a:t>
            </a:r>
            <a:r>
              <a:rPr lang="ru-RU" sz="2000" b="1" dirty="0" smtClean="0"/>
              <a:t>(</a:t>
            </a:r>
            <a:r>
              <a:rPr lang="ru-RU" sz="2000" b="1" dirty="0"/>
              <a:t>об отказе в переоформлении лицензии)»</a:t>
            </a:r>
            <a:br>
              <a:rPr lang="ru-RU" sz="2000" b="1" dirty="0"/>
            </a:br>
            <a:r>
              <a:rPr lang="ru-RU" sz="2000" dirty="0"/>
              <a:t>(в случаях реорганизации юридического лица в форме преобразования, изменения его наименования, адреса места нахождения)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763" y="1292516"/>
            <a:ext cx="10357434" cy="4960938"/>
          </a:xfr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7298" y="6472578"/>
            <a:ext cx="1645271" cy="2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080" y="361231"/>
            <a:ext cx="10191853" cy="761176"/>
          </a:xfrm>
        </p:spPr>
        <p:txBody>
          <a:bodyPr>
            <a:noAutofit/>
          </a:bodyPr>
          <a:lstStyle/>
          <a:p>
            <a:r>
              <a:rPr lang="ru-RU" sz="1800" b="1" dirty="0"/>
              <a:t>«Рассмотрение заявления, документов о переоформлении лицензии и принятие решения о переоформлении (об отказе </a:t>
            </a:r>
            <a:r>
              <a:rPr lang="ru-RU" sz="1800" b="1" dirty="0" smtClean="0"/>
              <a:t>в</a:t>
            </a:r>
            <a:r>
              <a:rPr lang="en-US" sz="1800" b="1" dirty="0" smtClean="0"/>
              <a:t> </a:t>
            </a:r>
            <a:r>
              <a:rPr lang="ru-RU" sz="1800" b="1" dirty="0" smtClean="0"/>
              <a:t>переоформлении </a:t>
            </a:r>
            <a:r>
              <a:rPr lang="ru-RU" sz="1800" b="1" dirty="0"/>
              <a:t>лицензии)»</a:t>
            </a:r>
            <a:br>
              <a:rPr lang="ru-RU" sz="1800" b="1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0" y="1379537"/>
            <a:ext cx="10369789" cy="4835911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7298" y="6472578"/>
            <a:ext cx="1645271" cy="2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1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96562"/>
            <a:ext cx="10105356" cy="810603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«Взаимодействие лицензирующего органа с федеральными органами государственной власти, участвующими в </a:t>
            </a:r>
            <a:r>
              <a:rPr lang="ru-RU" sz="2000" b="1" dirty="0" smtClean="0"/>
              <a:t>предоставлении</a:t>
            </a:r>
            <a:r>
              <a:rPr lang="en-US" sz="2000" b="1" dirty="0" smtClean="0"/>
              <a:t> </a:t>
            </a:r>
            <a:r>
              <a:rPr lang="ru-RU" sz="2000" b="1" dirty="0" smtClean="0"/>
              <a:t>государственной </a:t>
            </a:r>
            <a:r>
              <a:rPr lang="ru-RU" sz="2000" b="1" dirty="0"/>
              <a:t>услуги, формирование и направление межведомственных запросов в указанные органы, участвующие </a:t>
            </a:r>
            <a:r>
              <a:rPr lang="ru-RU" sz="2000" b="1" dirty="0" smtClean="0"/>
              <a:t>в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предоставлении </a:t>
            </a:r>
            <a:r>
              <a:rPr lang="ru-RU" sz="2000" b="1" dirty="0"/>
              <a:t>государственной услуги»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0" y="1366837"/>
            <a:ext cx="10105356" cy="4687973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7298" y="6472578"/>
            <a:ext cx="1645271" cy="2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2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45989"/>
            <a:ext cx="10058400" cy="711749"/>
          </a:xfrm>
        </p:spPr>
        <p:txBody>
          <a:bodyPr>
            <a:normAutofit/>
          </a:bodyPr>
          <a:lstStyle/>
          <a:p>
            <a:r>
              <a:rPr lang="ru-RU" sz="2000" b="1" dirty="0"/>
              <a:t>«Прекращение действия лицензии в связи с представлением </a:t>
            </a:r>
            <a:r>
              <a:rPr lang="ru-RU" sz="2000" b="1" dirty="0" smtClean="0"/>
              <a:t>лицензиатом</a:t>
            </a:r>
            <a:r>
              <a:rPr lang="en-US" sz="2000" b="1" dirty="0" smtClean="0"/>
              <a:t> </a:t>
            </a:r>
            <a:r>
              <a:rPr lang="ru-RU" sz="2000" b="1" dirty="0" smtClean="0"/>
              <a:t>заявления </a:t>
            </a:r>
            <a:r>
              <a:rPr lang="ru-RU" sz="2000" b="1" dirty="0"/>
              <a:t>о прекращении фармацевтической деятельности»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043" y="1248033"/>
            <a:ext cx="10404389" cy="4621426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7298" y="6472578"/>
            <a:ext cx="1645271" cy="2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1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764" y="345989"/>
            <a:ext cx="9969431" cy="68703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Предоставление сведений о конкретной лицензии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65" y="1272746"/>
            <a:ext cx="9969430" cy="4473146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7298" y="6472578"/>
            <a:ext cx="1645271" cy="2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6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240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Ретро</vt:lpstr>
      <vt:lpstr>ПОРЯДОК ПРЕДОСТАВЛЕНИЯ ГОСУДАРСТВЕННОЙ УСЛУГИ ПО ЛИЦЕНЗИРОВАНИЮ</vt:lpstr>
      <vt:lpstr>«Рассмотрение заявления, документов о предоставлении лицензии и принятие решения о предоставлении (об отказе в предоставлении) лицензии»</vt:lpstr>
      <vt:lpstr>«Рассмотрение заявления, документов о переоформлении лицензии и принятие решения о переоформлении (об отказе в переоформлении лицензии)» (в случаях реорганизации юридического лица в форме преобразования, изменения его наименования, адреса места нахождения)</vt:lpstr>
      <vt:lpstr>«Рассмотрение заявления, документов о переоформлении лицензии и принятие решения о переоформлении (об отказе в переоформлении лицензии)» </vt:lpstr>
      <vt:lpstr>«Взаимодействие лицензирующего органа с федеральными органами государственной власти, участвующими в предоставлении государственной услуги, формирование и направление межведомственных запросов в указанные органы, участвующие в предоставлении государственной услуги»</vt:lpstr>
      <vt:lpstr>«Прекращение действия лицензии в связи с представлением лицензиатом заявления о прекращении фармацевтической деятельности»</vt:lpstr>
      <vt:lpstr>Предоставление сведений о конкретной лицензии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SYS</dc:creator>
  <cp:lastModifiedBy>аня</cp:lastModifiedBy>
  <cp:revision>7</cp:revision>
  <dcterms:created xsi:type="dcterms:W3CDTF">2016-10-19T12:02:05Z</dcterms:created>
  <dcterms:modified xsi:type="dcterms:W3CDTF">2016-10-19T13:08:46Z</dcterms:modified>
</cp:coreProperties>
</file>