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85" r:id="rId2"/>
    <p:sldId id="381" r:id="rId3"/>
    <p:sldId id="464" r:id="rId4"/>
    <p:sldId id="444" r:id="rId5"/>
    <p:sldId id="436" r:id="rId6"/>
    <p:sldId id="437" r:id="rId7"/>
    <p:sldId id="449" r:id="rId8"/>
    <p:sldId id="450" r:id="rId9"/>
    <p:sldId id="453" r:id="rId10"/>
    <p:sldId id="454" r:id="rId11"/>
    <p:sldId id="455" r:id="rId12"/>
    <p:sldId id="445" r:id="rId13"/>
    <p:sldId id="456" r:id="rId14"/>
    <p:sldId id="457" r:id="rId15"/>
    <p:sldId id="451" r:id="rId16"/>
    <p:sldId id="462" r:id="rId17"/>
    <p:sldId id="463" r:id="rId18"/>
    <p:sldId id="458" r:id="rId19"/>
    <p:sldId id="377" r:id="rId20"/>
    <p:sldId id="378" r:id="rId21"/>
    <p:sldId id="380" r:id="rId22"/>
    <p:sldId id="435" r:id="rId23"/>
    <p:sldId id="466" r:id="rId24"/>
    <p:sldId id="394" r:id="rId25"/>
    <p:sldId id="465" r:id="rId26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1" autoAdjust="0"/>
  </p:normalViewPr>
  <p:slideViewPr>
    <p:cSldViewPr showGuides="1">
      <p:cViewPr varScale="1">
        <p:scale>
          <a:sx n="85" d="100"/>
          <a:sy n="85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1237184-5D42-944F-89A6-9368CA9652B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70F9E3-F0B1-D847-9D63-059AD08D2A8A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F3E15780-04AC-694E-A9DA-E80673550085}" type="datetimeFigureOut">
              <a:rPr lang="ru-RU" altLang="ru-RU"/>
              <a:pPr>
                <a:defRPr/>
              </a:pPr>
              <a:t>10.10.2019</a:t>
            </a:fld>
            <a:endParaRPr lang="ru-RU" alt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182B0DC-CC89-4E4A-8BCD-617D9A03E9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C336644-25FA-914E-AE87-5A0F84D68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54E215-1A32-6741-B7E6-BEB5F05285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503FA-F001-B446-AF26-FEE15C3D5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pPr>
              <a:defRPr/>
            </a:pPr>
            <a:fld id="{01871A22-9DDA-7A4A-8A20-CA00332D73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58235A-1CC4-3445-B5AF-2B2E310E3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78017B-0192-2949-B096-BCACFCE6D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02AD8-5EEB-F94B-9836-AF1D8E1C2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4307-5553-494B-80AA-C5EED4BB2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14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C0845-5780-6E4E-8F4C-CC357585E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256DC0-0188-7140-8775-575824A65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2B17A-9129-D244-BF24-810E0950B0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B835-FF98-184D-B943-D0F0F3BEA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9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E14AE2-EC63-AA4D-9D12-2D5EC8FEF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FE94C6-7F3C-DC4B-A616-B1E72DAC5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81735-40A7-E34E-88D8-608EB9A9D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7312-A264-8A48-A7DC-0A0C6DEE0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4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FE71E3-50DF-3A47-823E-7FFB71D6C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49910A-BCBE-8746-BD7C-28BEAA73A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9C254B-B828-2049-A0E1-5FB312EF1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50D7-5CEB-2D46-A71B-11E9DA81C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9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AE356-98A3-244B-9786-2841F4020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8442CE-E028-904C-AE6C-D4E5BC6DD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8060F4-ACAD-244C-856F-DF804546D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A499-EFBE-FA4D-B85F-05D2064A5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9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89928F-5DEC-8B49-B0D2-8CDB6FBA2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7F2809-7382-9D44-A286-D426EC560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1B06A-F9F4-7348-87AE-C1348DF1D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E045-9EF0-0446-B0C2-12F099226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7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B69BC6-1315-DC47-9AE8-085DFCFFE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9FB4DB-D743-8842-BBFE-8EBDAB97B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00A5C-6E4F-4D46-A68A-29104284D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DD16-7CBC-AD4F-A15C-3783359CA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00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AACA76-D9B7-7146-9C89-7F686DD94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1E9D5B-EE84-0A49-A2B5-9B9A0258B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A2CCEE-DD0B-DA44-B573-E6CF503E8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833C2-AAED-5347-9A78-C9BC2306D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7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274EDB-5FBB-8343-A322-BAC00829B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C58F54-69B6-9E43-989A-001B60B75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AFEF6A-1195-9049-88F4-83F54EFB4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17DFE-C4D0-0D47-A94A-191D721C0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785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5F3AC4-49A8-754D-AEE8-9A66DB375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7C75B1-4B5E-A64C-A83C-8287A063C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E22123-8B4D-2040-9C03-8EE5EBA3E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8843-DE13-4C49-AD66-4A7F5D0F4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00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3D1A4-3AD7-DF49-8447-28579F530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5FFDE-7B95-F448-8AAC-E7965F18A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11E8-1DE1-3C46-97B3-23273640A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0E7C-9049-6D45-93E1-095D01EC60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08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DF6CE-8ED9-594D-B9AA-99307F0A9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37D75-EBD1-284D-8C8D-AEBA344C4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F0C21-CDB4-FC4F-8724-C613C278DD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E033-C31C-564F-8F14-9EA1A4396A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89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824725-CFC7-C543-AFB6-1AE573324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2880AA-3A72-AF4E-BC54-3B3E1EC2D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973408-AB80-9641-9936-672823F96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16C313-FCBC-F44A-9A42-9560FC580B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59115C-21A9-8343-B70B-1727A1E39F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fld id="{EF665EB8-0041-0E4F-978D-3B10ECFBC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809E3033-9CF5-7B4A-9111-E51FD99A7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1913"/>
            <a:ext cx="8631238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E69BD9EF-FF0B-8B4A-B313-0136AA08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5373688"/>
            <a:ext cx="1800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5000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497BE8B-466E-6B44-BFCE-FDFC6E3B7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2860675"/>
            <a:ext cx="74168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4800" dirty="0">
                <a:ln>
                  <a:solidFill>
                    <a:schemeClr val="bg1"/>
                  </a:solidFill>
                </a:ln>
                <a:latin typeface="Arial" charset="0"/>
              </a:rPr>
              <a:t>СОСТОЯНИЕ</a:t>
            </a:r>
          </a:p>
          <a:p>
            <a:pPr>
              <a:defRPr/>
            </a:pPr>
            <a:endParaRPr lang="ru-RU" altLang="ru-RU" sz="2000" dirty="0">
              <a:ln>
                <a:solidFill>
                  <a:schemeClr val="bg1"/>
                </a:solidFill>
              </a:ln>
              <a:latin typeface="Arial" charset="0"/>
            </a:endParaRPr>
          </a:p>
          <a:p>
            <a:pPr>
              <a:defRPr/>
            </a:pPr>
            <a:r>
              <a:rPr lang="ru-RU" altLang="ru-RU" sz="2000" dirty="0">
                <a:ln>
                  <a:solidFill>
                    <a:schemeClr val="bg1"/>
                  </a:solidFill>
                </a:ln>
                <a:latin typeface="Arial" charset="0"/>
              </a:rPr>
              <a:t>И ОСНОВНЫЕ ЗАДАЧИ РАЗВИТИЯ</a:t>
            </a:r>
          </a:p>
          <a:p>
            <a:pPr>
              <a:defRPr/>
            </a:pPr>
            <a:r>
              <a:rPr lang="ru-RU" altLang="ru-RU" sz="2000" dirty="0">
                <a:ln>
                  <a:solidFill>
                    <a:schemeClr val="bg1"/>
                  </a:solidFill>
                </a:ln>
                <a:latin typeface="Arial" charset="0"/>
              </a:rPr>
              <a:t>ПАТОЛОГО-АНАТОМИЧЕСКОЙ СЛУЖБЫ</a:t>
            </a:r>
          </a:p>
          <a:p>
            <a:pPr>
              <a:defRPr/>
            </a:pPr>
            <a:r>
              <a:rPr lang="ru-RU" altLang="ru-RU" sz="2000" dirty="0">
                <a:ln>
                  <a:solidFill>
                    <a:schemeClr val="bg1"/>
                  </a:solidFill>
                </a:ln>
                <a:latin typeface="Arial" charset="0"/>
              </a:rPr>
              <a:t>РОССИЙСКОЙ ФЕДЕРАЦИИ</a:t>
            </a:r>
          </a:p>
          <a:p>
            <a:pPr>
              <a:defRPr/>
            </a:pPr>
            <a:endParaRPr lang="ru-RU" altLang="ru-RU" sz="2000" dirty="0">
              <a:latin typeface="Arial" charset="0"/>
            </a:endParaRPr>
          </a:p>
          <a:p>
            <a:pPr>
              <a:defRPr/>
            </a:pPr>
            <a:endParaRPr lang="ru-RU" altLang="ru-RU" sz="2000" dirty="0">
              <a:latin typeface="Arial" charset="0"/>
            </a:endParaRPr>
          </a:p>
          <a:p>
            <a:pPr>
              <a:defRPr/>
            </a:pPr>
            <a:r>
              <a:rPr lang="ru-RU" altLang="ru-RU" sz="2000" dirty="0">
                <a:solidFill>
                  <a:srgbClr val="FF0000"/>
                </a:solidFill>
                <a:latin typeface="Arial" charset="0"/>
              </a:rPr>
              <a:t>ОТРАСЛЕВОЕ</a:t>
            </a:r>
          </a:p>
          <a:p>
            <a:pPr>
              <a:defRPr/>
            </a:pPr>
            <a:r>
              <a:rPr lang="ru-RU" altLang="ru-RU" sz="2000" dirty="0">
                <a:solidFill>
                  <a:srgbClr val="FF0000"/>
                </a:solidFill>
                <a:latin typeface="Arial" charset="0"/>
              </a:rPr>
              <a:t>СТАТИСТИЧЕСКОЕ ИССЛЕДОВАНИЕ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28E85D2-CF1D-F54B-8544-1FC73F366B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altLang="ru-RU" sz="2000" b="1"/>
              <a:t>Структура патолого-анатомических вскрытий</a:t>
            </a:r>
            <a:br>
              <a:rPr lang="ru-RU" altLang="ru-RU" sz="2000" b="1"/>
            </a:br>
            <a:r>
              <a:rPr lang="ru-RU" altLang="ru-RU" sz="2000" b="1"/>
              <a:t>по категориям сложности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0B4C243-9DAC-9346-ABE5-CC00DADD1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E95A012-12FF-7146-9550-F5AAD527D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11313"/>
            <a:ext cx="80645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 </a:t>
            </a:r>
            <a:r>
              <a:rPr lang="ru-RU" altLang="ru-RU" sz="2000" b="0"/>
              <a:t>категория сложности					</a:t>
            </a:r>
            <a:r>
              <a:rPr lang="en-US" altLang="ru-RU" sz="2000" b="0"/>
              <a:t>  </a:t>
            </a:r>
            <a:r>
              <a:rPr lang="ru-RU" altLang="ru-RU" sz="2000" b="0"/>
              <a:t>3,53%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II </a:t>
            </a:r>
            <a:r>
              <a:rPr lang="ru-RU" altLang="ru-RU" sz="2000" b="0"/>
              <a:t>категория сложности					35,08%</a:t>
            </a:r>
            <a:endParaRPr lang="en-US" altLang="ru-RU" sz="2000" b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III </a:t>
            </a:r>
            <a:r>
              <a:rPr lang="ru-RU" altLang="ru-RU" sz="2000" b="0"/>
              <a:t>категория сложности				29,70%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IV</a:t>
            </a:r>
            <a:r>
              <a:rPr lang="ru-RU" altLang="ru-RU" sz="2000" b="0"/>
              <a:t> категория сложности				24,00%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V</a:t>
            </a:r>
            <a:r>
              <a:rPr lang="ru-RU" altLang="ru-RU" sz="2000" b="0"/>
              <a:t> категория сложности					  7,69%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в том числе расхождения				  4,80%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A09392B-852D-D048-ADEE-E5BB4AA72D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47050" cy="1138237"/>
          </a:xfrm>
        </p:spPr>
        <p:txBody>
          <a:bodyPr/>
          <a:lstStyle/>
          <a:p>
            <a:pPr eaLnBrk="1" hangingPunct="1"/>
            <a:r>
              <a:rPr lang="ru-RU" altLang="ru-RU" sz="2000" b="1"/>
              <a:t>Среднее количество объектов секционного материала</a:t>
            </a:r>
            <a:br>
              <a:rPr lang="ru-RU" altLang="ru-RU" sz="2000" b="1"/>
            </a:br>
            <a:r>
              <a:rPr lang="ru-RU" altLang="ru-RU" sz="2000" b="1"/>
              <a:t>в расчете на один случай патолого-анатомического вскрытия</a:t>
            </a:r>
            <a:br>
              <a:rPr lang="ru-RU" altLang="ru-RU" sz="2000" b="1"/>
            </a:br>
            <a:r>
              <a:rPr lang="en-US" altLang="ru-RU" sz="2000" b="1"/>
              <a:t>II</a:t>
            </a:r>
            <a:r>
              <a:rPr lang="ru-RU" altLang="ru-RU" sz="2000" b="1"/>
              <a:t>-</a:t>
            </a:r>
            <a:r>
              <a:rPr lang="en-US" altLang="ru-RU" sz="2000" b="1"/>
              <a:t>V</a:t>
            </a:r>
            <a:r>
              <a:rPr lang="ru-RU" altLang="ru-RU" sz="2000" b="1"/>
              <a:t> категорий сложности</a:t>
            </a:r>
            <a:r>
              <a:rPr lang="ru-RU" altLang="ru-RU" sz="2000"/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722AEE6-0EF6-044A-96A4-E8CAE1986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D925989-1B65-3643-B631-1902D89AB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19288"/>
            <a:ext cx="80645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 </a:t>
            </a:r>
            <a:r>
              <a:rPr lang="ru-RU" altLang="ru-RU" sz="2000" b="0"/>
              <a:t>категория сложности					</a:t>
            </a:r>
            <a:r>
              <a:rPr lang="en-US" altLang="ru-RU" sz="2000" b="0"/>
              <a:t>  </a:t>
            </a:r>
            <a:r>
              <a:rPr lang="ru-RU" altLang="ru-RU" sz="2000" b="0"/>
              <a:t>0,0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II </a:t>
            </a:r>
            <a:r>
              <a:rPr lang="ru-RU" altLang="ru-RU" sz="2000" b="0"/>
              <a:t>категория сложности					13,2</a:t>
            </a:r>
            <a:endParaRPr lang="en-US" altLang="ru-RU" sz="2000" b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III </a:t>
            </a:r>
            <a:r>
              <a:rPr lang="ru-RU" altLang="ru-RU" sz="2000" b="0"/>
              <a:t>категория сложности				14,6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IV</a:t>
            </a:r>
            <a:r>
              <a:rPr lang="ru-RU" altLang="ru-RU" sz="2000" b="0"/>
              <a:t> категория сложности				16,7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V</a:t>
            </a:r>
            <a:r>
              <a:rPr lang="ru-RU" altLang="ru-RU" sz="2000" b="0"/>
              <a:t> категория сложности					19,1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7C94F24-5EE2-D442-B874-CEC9E42632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eaLnBrk="1" hangingPunct="1"/>
            <a:r>
              <a:rPr lang="ru-RU" altLang="ru-RU" sz="2000" b="1"/>
              <a:t>Штаты врачей-патологоанатомов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F91A67D-39A3-9F40-BC9D-C985EEEC9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44650"/>
            <a:ext cx="8135938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Должности врачей-патологоанатомов			</a:t>
            </a:r>
            <a:r>
              <a:rPr lang="ru-RU" altLang="ru-RU" sz="2000"/>
              <a:t>7 838,50</a:t>
            </a:r>
            <a:endParaRPr lang="en-US" altLang="ru-RU" sz="20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из них заняты					6 560,50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Укомплектованность					83,7%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FFF75B8-BF2B-4C4E-AA72-B32E0472B1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eaLnBrk="1" hangingPunct="1"/>
            <a:r>
              <a:rPr lang="ru-RU" altLang="ru-RU" sz="2000" b="1"/>
              <a:t>Кадры врачей-патологоанатомов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089A461-162F-1142-9630-CA153E7A6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06613"/>
            <a:ext cx="813593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Врачи-патологоанатомы				</a:t>
            </a:r>
            <a:r>
              <a:rPr lang="ru-RU" altLang="ru-RU" sz="2000"/>
              <a:t>3 134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Коэффициент совместительства			2,1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97C9A5-746E-D948-A1D7-EC4FA0A786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eaLnBrk="1" hangingPunct="1"/>
            <a:r>
              <a:rPr lang="ru-RU" altLang="ru-RU" sz="2000" b="1"/>
              <a:t>Средняя суммарная нагрузка</a:t>
            </a:r>
            <a:br>
              <a:rPr lang="ru-RU" altLang="ru-RU" sz="2000" b="1"/>
            </a:br>
            <a:r>
              <a:rPr lang="ru-RU" altLang="ru-RU" sz="2000" b="1"/>
              <a:t>в расчете на одного сотрудника</a:t>
            </a:r>
            <a:endParaRPr lang="ru-RU" altLang="ru-RU" sz="20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1586AF9-712D-F643-8BC8-A7F2A18F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98588"/>
            <a:ext cx="8135938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	        Раздел работы			Врач	Лаборант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по прижизненным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патолого-анатомическим исследованиям	  3,78	     2,77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по посмертным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патолого-анатомическим исследованиям	  1,02	     0,75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ВСЕГО						  </a:t>
            </a:r>
            <a:r>
              <a:rPr lang="ru-RU" altLang="ru-RU" sz="2000"/>
              <a:t>4,80	     3,52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F2882D9-2484-8E40-8D04-C7404EF6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184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2"/>
                </a:solidFill>
              </a:rPr>
              <a:t>Обеспеченность основным технологическим оборудованием</a:t>
            </a:r>
            <a:r>
              <a:rPr lang="ru-RU" altLang="ru-RU" sz="2000" b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99388" name="Group 60">
            <a:extLst>
              <a:ext uri="{FF2B5EF4-FFF2-40B4-BE49-F238E27FC236}">
                <a16:creationId xmlns:a16="http://schemas.microsoft.com/office/drawing/2014/main" id="{A38830E3-0E2A-7044-83DC-686373699E98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151063"/>
          <a:ext cx="7921625" cy="3108325"/>
        </p:xfrm>
        <a:graphic>
          <a:graphicData uri="http://schemas.openxmlformats.org/drawingml/2006/table">
            <a:tbl>
              <a:tblPr/>
              <a:tblGrid>
                <a:gridCol w="572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Станции для макроскопического изучения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 вырезки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14,8%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проводки карусельного типа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698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23,4%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проводки процессорного типа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444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59,6%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Станция для заливки в парафин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642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28,7%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Микротом ротационный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1 665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74,6%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окраски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612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102,8%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заключения срезов под покровное стекло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6,0%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0" marB="456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F3840DC-3457-154B-A252-7F3E9F294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679C40D-0D00-F74A-A29F-7AAECD4A8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184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2"/>
                </a:solidFill>
              </a:rPr>
              <a:t>Доля устаревшего оборудования</a:t>
            </a:r>
            <a:br>
              <a:rPr lang="ru-RU" altLang="ru-RU" sz="2000">
                <a:solidFill>
                  <a:schemeClr val="tx2"/>
                </a:solidFill>
              </a:rPr>
            </a:br>
            <a:r>
              <a:rPr lang="ru-RU" altLang="ru-RU" sz="2000">
                <a:solidFill>
                  <a:schemeClr val="tx2"/>
                </a:solidFill>
              </a:rPr>
              <a:t>(количество единиц со сроком эксплуатации более 10 лет</a:t>
            </a:r>
            <a:r>
              <a:rPr lang="ru-RU" altLang="ru-RU" sz="2000" b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10648" name="Group 56">
            <a:extLst>
              <a:ext uri="{FF2B5EF4-FFF2-40B4-BE49-F238E27FC236}">
                <a16:creationId xmlns:a16="http://schemas.microsoft.com/office/drawing/2014/main" id="{CB618BB7-1464-9845-8CA9-6C77481F7B6E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151063"/>
          <a:ext cx="8135938" cy="2835275"/>
        </p:xfrm>
        <a:graphic>
          <a:graphicData uri="http://schemas.openxmlformats.org/drawingml/2006/table">
            <a:tbl>
              <a:tblPr/>
              <a:tblGrid>
                <a:gridCol w="588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Станции для макроскопического изучения и вырезки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21,8%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проводки карусельного типа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52,4%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проводки процессорного типа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9,7%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Станция для заливки в парафин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22,9%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Микротом ротационный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364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21,9%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окраски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11,8%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заключения срезов под покровное стекло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11,8%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876F381-F693-694F-826B-58F3EAF2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5FA8250-23C2-F94C-B2E0-C29E2DB53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184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2"/>
                </a:solidFill>
              </a:rPr>
              <a:t>Суммарная потребность патолого-анатомических отделений страны в основном технологическом оборудовании</a:t>
            </a:r>
            <a:r>
              <a:rPr lang="ru-RU" altLang="ru-RU" sz="2000" b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11620" name="Group 4">
            <a:extLst>
              <a:ext uri="{FF2B5EF4-FFF2-40B4-BE49-F238E27FC236}">
                <a16:creationId xmlns:a16="http://schemas.microsoft.com/office/drawing/2014/main" id="{F2B88583-5283-1E4B-BF43-D282CB3B9872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151063"/>
          <a:ext cx="8135938" cy="2835275"/>
        </p:xfrm>
        <a:graphic>
          <a:graphicData uri="http://schemas.openxmlformats.org/drawingml/2006/table">
            <a:tbl>
              <a:tblPr/>
              <a:tblGrid>
                <a:gridCol w="588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Станции для макроскопического изучения и вырезки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1 903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1 975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проводки карусельного типа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2 280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2 646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проводки процессорного типа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Станция для заливки в парафин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1 591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1 738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Микротом ротационный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568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932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окраски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Автоматы для заключения срезов под покровное стекло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2 800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2 821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82" name="Rectangle 66">
            <a:extLst>
              <a:ext uri="{FF2B5EF4-FFF2-40B4-BE49-F238E27FC236}">
                <a16:creationId xmlns:a16="http://schemas.microsoft.com/office/drawing/2014/main" id="{E9CE4EB1-140E-1D40-B219-66942ED7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092825"/>
            <a:ext cx="810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0">
                <a:solidFill>
                  <a:schemeClr val="tx2"/>
                </a:solidFill>
              </a:rPr>
              <a:t>Без учета необходимости замены устаревшего / С учетом необходимости замены устаревшего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09C18C1-8F1D-124C-8D2D-CCB161CF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graphicFrame>
        <p:nvGraphicFramePr>
          <p:cNvPr id="106886" name="Group 390">
            <a:extLst>
              <a:ext uri="{FF2B5EF4-FFF2-40B4-BE49-F238E27FC236}">
                <a16:creationId xmlns:a16="http://schemas.microsoft.com/office/drawing/2014/main" id="{DA8C6C33-360A-3746-88D5-DA96960677B7}"/>
              </a:ext>
            </a:extLst>
          </p:cNvPr>
          <p:cNvGraphicFramePr>
            <a:graphicFrameLocks noGrp="1"/>
          </p:cNvGraphicFramePr>
          <p:nvPr/>
        </p:nvGraphicFramePr>
        <p:xfrm>
          <a:off x="155575" y="476250"/>
          <a:ext cx="8820150" cy="6300788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647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Основные интегральные показатели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Пятилетняя динамика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Абсолютные значения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Прижизненные патолого-анатомические исследования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случаев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+14,4%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8 887 058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8 183 909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8 900 798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7 311 938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7 423 619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7 214 591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7 770 594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то же, на 100 000 </a:t>
                      </a: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+11,7%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6 054,6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5 571,1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6 061,6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4 999,0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5 009,6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4 947,0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5 420,0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Посмертные патолого-анатомические исследования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случаев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+59,5%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468 990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448 496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445 198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412 846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384 788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343 780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294 041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то же, на 100 000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населения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+55,2%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319,5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305,3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303,2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282,3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259,7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235,7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205,9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96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Расхождения заключительного клинического и патолого-анатомического диагнозов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 случаев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‒35,7%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22 493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28 220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5 416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31 622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35 336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41 534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34 959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то же, в процентах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к общему числу патолого-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анатомических вскрытий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‒59,7%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6,3 %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1,2 %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8,0 %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9,6 %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12,1 %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11,9 %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Кадры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физических лиц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+9,6%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7 415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4 463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7 478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7 462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7 544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9 449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6 766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в том числе – врачей-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патологоанатомов, всего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+25,9%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3 134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3 132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3 058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2 977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2 983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4 200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2 490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4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в том числе – среднего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медицинского персонала,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всего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+0,1%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4 281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4 331</a:t>
                      </a:r>
                    </a:p>
                  </a:txBody>
                  <a:tcPr marL="68580" marR="6858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4 420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4 485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4 561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5 249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4 276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99" name="Rectangle 2">
            <a:extLst>
              <a:ext uri="{FF2B5EF4-FFF2-40B4-BE49-F238E27FC236}">
                <a16:creationId xmlns:a16="http://schemas.microsoft.com/office/drawing/2014/main" id="{EEBFD357-CAC8-AE44-9E4F-738191A30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00013"/>
            <a:ext cx="821848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2"/>
                </a:solidFill>
              </a:rPr>
              <a:t>Семилетняя динамика основных показателей</a:t>
            </a:r>
            <a:endParaRPr lang="ru-RU" altLang="ru-RU" sz="2000" b="0">
              <a:solidFill>
                <a:schemeClr val="tx2"/>
              </a:solidFill>
            </a:endParaRPr>
          </a:p>
        </p:txBody>
      </p:sp>
      <p:sp>
        <p:nvSpPr>
          <p:cNvPr id="106860" name="Rectangle 364">
            <a:extLst>
              <a:ext uri="{FF2B5EF4-FFF2-40B4-BE49-F238E27FC236}">
                <a16:creationId xmlns:a16="http://schemas.microsoft.com/office/drawing/2014/main" id="{4F15B5D3-E381-AD4D-BF3C-73B0E92AC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789363"/>
            <a:ext cx="1008062" cy="15017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4C677E0-FB54-3C42-BE13-DD5A334051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910512" cy="503237"/>
          </a:xfrm>
        </p:spPr>
        <p:txBody>
          <a:bodyPr/>
          <a:lstStyle/>
          <a:p>
            <a:pPr eaLnBrk="1" hangingPunct="1"/>
            <a:r>
              <a:rPr lang="ru-RU" altLang="ru-RU" sz="2800" b="1"/>
              <a:t>ВЫВОДЫ</a:t>
            </a:r>
            <a:endParaRPr lang="ru-RU" altLang="ru-RU" sz="2400"/>
          </a:p>
        </p:txBody>
      </p:sp>
      <p:sp>
        <p:nvSpPr>
          <p:cNvPr id="21507" name="Line 4">
            <a:extLst>
              <a:ext uri="{FF2B5EF4-FFF2-40B4-BE49-F238E27FC236}">
                <a16:creationId xmlns:a16="http://schemas.microsoft.com/office/drawing/2014/main" id="{A2C407F9-2138-3244-8894-AD644B9F6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001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84B40C0C-95F1-DC4E-8096-5AFB71D91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Line 6">
            <a:extLst>
              <a:ext uri="{FF2B5EF4-FFF2-40B4-BE49-F238E27FC236}">
                <a16:creationId xmlns:a16="http://schemas.microsoft.com/office/drawing/2014/main" id="{74C64AB7-D507-624D-9DCF-3BD2B6D54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7">
            <a:extLst>
              <a:ext uri="{FF2B5EF4-FFF2-40B4-BE49-F238E27FC236}">
                <a16:creationId xmlns:a16="http://schemas.microsoft.com/office/drawing/2014/main" id="{A8CECDBE-964D-C048-A528-3A409A5E0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406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Прямоугольник 1">
            <a:extLst>
              <a:ext uri="{FF2B5EF4-FFF2-40B4-BE49-F238E27FC236}">
                <a16:creationId xmlns:a16="http://schemas.microsoft.com/office/drawing/2014/main" id="{3D2B26DC-7C9B-7545-B1FD-BE4C4E5F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851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_________________________________________________________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Силами патолого-анатомической службы страны в 2018 году выполнено более </a:t>
            </a:r>
            <a:r>
              <a:rPr lang="ru-RU" altLang="ru-RU" sz="2000">
                <a:solidFill>
                  <a:srgbClr val="0000FF"/>
                </a:solidFill>
              </a:rPr>
              <a:t>8,9 млн.</a:t>
            </a:r>
            <a:r>
              <a:rPr lang="ru-RU" altLang="ru-RU" sz="2000" b="0"/>
              <a:t> случаев прижизненных патолого-анатомических исследований биопсийного и операционного материала.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Количество случаев прижизненных патолого-анатомических исследований в целом по стране на </a:t>
            </a:r>
            <a:r>
              <a:rPr lang="ru-RU" altLang="ru-RU" sz="2000" b="0">
                <a:solidFill>
                  <a:srgbClr val="0000FF"/>
                </a:solidFill>
              </a:rPr>
              <a:t>39,5%</a:t>
            </a:r>
            <a:r>
              <a:rPr lang="ru-RU" altLang="ru-RU" sz="2000" b="0"/>
              <a:t> ниже целевого показателя (6 054,6 случаев на 100 000 населения).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Отмечена положительная пятилетняя динамика показателя (</a:t>
            </a:r>
            <a:r>
              <a:rPr lang="ru-RU" altLang="ru-RU" sz="2000" b="0">
                <a:solidFill>
                  <a:srgbClr val="0000FF"/>
                </a:solidFill>
              </a:rPr>
              <a:t>+11,8%</a:t>
            </a:r>
            <a:r>
              <a:rPr lang="ru-RU" altLang="ru-RU" sz="2000" b="0"/>
              <a:t>), что свидетельствует о повышении уровня качества медицинской помощи.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13873C4-2A25-9D42-B46E-0C7D80C08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525963"/>
            <a:ext cx="7961313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0"/>
              <a:t>Состояние и основные задачи развития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0"/>
              <a:t>патолого-анатомической службы Российской Федерации. Отраслевое статистическое исследование за 2018 год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0"/>
              <a:t>Под ред. Г. А. Франка / Александрова Г.А., Барынина А.А., Голубев Н.А., Какорина Е.П., Каракулина Е.В., Мальков П.Г., Михайлов И.А., Поликарпов А.В., Франк Г.А.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0"/>
              <a:t>Минздрав России – М., 2019. – 92 с. </a:t>
            </a:r>
            <a:endParaRPr lang="ru-RU" altLang="ru-RU" sz="1400" b="0">
              <a:solidFill>
                <a:srgbClr val="FF5050"/>
              </a:solidFill>
            </a:endParaRPr>
          </a:p>
        </p:txBody>
      </p:sp>
      <p:pic>
        <p:nvPicPr>
          <p:cNvPr id="4099" name="Рисунок 1">
            <a:extLst>
              <a:ext uri="{FF2B5EF4-FFF2-40B4-BE49-F238E27FC236}">
                <a16:creationId xmlns:a16="http://schemas.microsoft.com/office/drawing/2014/main" id="{593A4BD4-4E7E-9B4C-9267-BE8C59D5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879725" cy="4062413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B8809F5-638D-704C-A02C-F5543CB5D0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910512" cy="503237"/>
          </a:xfrm>
        </p:spPr>
        <p:txBody>
          <a:bodyPr/>
          <a:lstStyle/>
          <a:p>
            <a:pPr eaLnBrk="1" hangingPunct="1"/>
            <a:r>
              <a:rPr lang="ru-RU" altLang="ru-RU" sz="2800" b="1"/>
              <a:t>ВЫВОДЫ</a:t>
            </a:r>
            <a:endParaRPr lang="ru-RU" altLang="ru-RU" sz="2400"/>
          </a:p>
        </p:txBody>
      </p:sp>
      <p:sp>
        <p:nvSpPr>
          <p:cNvPr id="22531" name="Line 4">
            <a:extLst>
              <a:ext uri="{FF2B5EF4-FFF2-40B4-BE49-F238E27FC236}">
                <a16:creationId xmlns:a16="http://schemas.microsoft.com/office/drawing/2014/main" id="{78E85BBF-184D-644C-9392-C82C7B003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001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D62AE952-CCDA-5740-88E8-901268778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6">
            <a:extLst>
              <a:ext uri="{FF2B5EF4-FFF2-40B4-BE49-F238E27FC236}">
                <a16:creationId xmlns:a16="http://schemas.microsoft.com/office/drawing/2014/main" id="{DFE31E1F-5873-D343-BBD0-D3DCDA824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7">
            <a:extLst>
              <a:ext uri="{FF2B5EF4-FFF2-40B4-BE49-F238E27FC236}">
                <a16:creationId xmlns:a16="http://schemas.microsoft.com/office/drawing/2014/main" id="{61F3DE21-D6DB-244F-B510-3FED617BF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406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Прямоугольник 1">
            <a:extLst>
              <a:ext uri="{FF2B5EF4-FFF2-40B4-BE49-F238E27FC236}">
                <a16:creationId xmlns:a16="http://schemas.microsoft.com/office/drawing/2014/main" id="{5A16A35A-B4A7-A246-B6E2-70C18BF4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81075"/>
            <a:ext cx="8064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Силами патолого-анатомической службы страны в 2018 году выполнено более </a:t>
            </a:r>
            <a:r>
              <a:rPr lang="ru-RU" altLang="ru-RU" sz="2000">
                <a:solidFill>
                  <a:srgbClr val="0000FF"/>
                </a:solidFill>
              </a:rPr>
              <a:t>469 тыс.</a:t>
            </a:r>
            <a:r>
              <a:rPr lang="ru-RU" altLang="ru-RU" sz="2000" b="0"/>
              <a:t> посмертных патолого-анатомических исследований (патолого-анатомических вскрытий).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Дефекты оказания медицинской помощи в виде расхождений заключительного клинического и патолого-анатомического диагнозов выявлены в </a:t>
            </a:r>
            <a:r>
              <a:rPr lang="ru-RU" altLang="ru-RU" sz="2000">
                <a:solidFill>
                  <a:srgbClr val="0000FF"/>
                </a:solidFill>
              </a:rPr>
              <a:t>4,8%</a:t>
            </a:r>
            <a:r>
              <a:rPr lang="ru-RU" altLang="ru-RU" sz="2000" b="0"/>
              <a:t> случаев.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Количество патолого-анатомических вскрытий в целом по стране на </a:t>
            </a:r>
            <a:r>
              <a:rPr lang="ru-RU" altLang="ru-RU" sz="2000" b="0">
                <a:solidFill>
                  <a:srgbClr val="0000FF"/>
                </a:solidFill>
              </a:rPr>
              <a:t>22,1%</a:t>
            </a:r>
            <a:r>
              <a:rPr lang="ru-RU" altLang="ru-RU" sz="2000" b="0"/>
              <a:t> превысило целевой показатель (319,5 случаев на 100000 населения).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Отмечена отрицательная пятилетняя динамика показателя выявления расхождений заключительного клинического и патолого-анатомического диагнозов (</a:t>
            </a:r>
            <a:r>
              <a:rPr lang="ru-RU" altLang="ru-RU" sz="2000" b="0">
                <a:solidFill>
                  <a:srgbClr val="0000FF"/>
                </a:solidFill>
              </a:rPr>
              <a:t>–59,7%</a:t>
            </a:r>
            <a:r>
              <a:rPr lang="ru-RU" altLang="ru-RU" sz="2000" b="0"/>
              <a:t>).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DB71846-B69B-5F4E-A7BF-0DD8C10D6F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910512" cy="503237"/>
          </a:xfrm>
        </p:spPr>
        <p:txBody>
          <a:bodyPr/>
          <a:lstStyle/>
          <a:p>
            <a:pPr eaLnBrk="1" hangingPunct="1"/>
            <a:r>
              <a:rPr lang="ru-RU" altLang="ru-RU" sz="2800" b="1"/>
              <a:t>ВЫВОДЫ</a:t>
            </a:r>
            <a:endParaRPr lang="ru-RU" altLang="ru-RU" sz="2400"/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A4EA547A-2B7E-3E49-8F93-94C308C69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001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8552C836-DC18-4A45-9BB5-459C35CAF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7" name="Line 6">
            <a:extLst>
              <a:ext uri="{FF2B5EF4-FFF2-40B4-BE49-F238E27FC236}">
                <a16:creationId xmlns:a16="http://schemas.microsoft.com/office/drawing/2014/main" id="{79B78929-CF24-3847-B129-574220BD4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Line 7">
            <a:extLst>
              <a:ext uri="{FF2B5EF4-FFF2-40B4-BE49-F238E27FC236}">
                <a16:creationId xmlns:a16="http://schemas.microsoft.com/office/drawing/2014/main" id="{8DCB6440-A4FE-4E42-B0DD-670380639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406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Прямоугольник 1">
            <a:extLst>
              <a:ext uri="{FF2B5EF4-FFF2-40B4-BE49-F238E27FC236}">
                <a16:creationId xmlns:a16="http://schemas.microsoft.com/office/drawing/2014/main" id="{C57E8941-65FA-4C43-BBF5-78CEF11D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125538"/>
            <a:ext cx="813593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b="0" dirty="0"/>
              <a:t>________________________________________________________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b="0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b="0" dirty="0"/>
              <a:t>Отмечается недостаток штатной обеспеченности патолого-анатомических бюро (отделений). В целом по стране обеспеченность штатными должностями врачей-патологоанатомов составляет </a:t>
            </a:r>
            <a:r>
              <a:rPr lang="ru-RU" altLang="ru-RU" sz="2000" dirty="0">
                <a:solidFill>
                  <a:srgbClr val="0000FF"/>
                </a:solidFill>
              </a:rPr>
              <a:t>52,0%</a:t>
            </a:r>
            <a:r>
              <a:rPr lang="ru-RU" altLang="ru-RU" sz="2000" b="0" dirty="0"/>
              <a:t>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b="0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b="0" dirty="0"/>
              <a:t>Имеется острая нехватка кадров врачей. В целом по стране не хватает </a:t>
            </a:r>
            <a:r>
              <a:rPr lang="ru-RU" altLang="ru-RU" sz="2000" dirty="0">
                <a:solidFill>
                  <a:srgbClr val="0000FF"/>
                </a:solidFill>
              </a:rPr>
              <a:t>2891</a:t>
            </a:r>
            <a:r>
              <a:rPr lang="ru-RU" altLang="ru-RU" sz="2000" dirty="0"/>
              <a:t> </a:t>
            </a:r>
            <a:r>
              <a:rPr lang="ru-RU" altLang="ru-RU" sz="2000" b="0" dirty="0"/>
              <a:t>специалиста врача-патологоанатома с учетом среднего коэффициента совместительства 2,5.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b="0" dirty="0"/>
          </a:p>
          <a:p>
            <a:pPr algn="just">
              <a:buFontTx/>
              <a:buNone/>
              <a:defRPr/>
            </a:pPr>
            <a:r>
              <a:rPr lang="ru-RU" sz="2000" b="0" dirty="0">
                <a:latin typeface="+mn-lt"/>
              </a:rPr>
              <a:t>Количество среднего медицинского персонала патолого-анатомических отделений с учетом среднего коэффициента совместительства 2,5 находится на уровне на </a:t>
            </a:r>
            <a:r>
              <a:rPr lang="ru-RU" altLang="ru-RU" sz="2000" dirty="0">
                <a:solidFill>
                  <a:srgbClr val="0000FF"/>
                </a:solidFill>
              </a:rPr>
              <a:t>28,9%</a:t>
            </a:r>
            <a:r>
              <a:rPr lang="ru-RU" sz="2000" b="0" dirty="0">
                <a:latin typeface="+mn-lt"/>
              </a:rPr>
              <a:t> ниже потребности (дефицит </a:t>
            </a:r>
            <a:r>
              <a:rPr lang="ru-RU" sz="2000" dirty="0">
                <a:solidFill>
                  <a:srgbClr val="0000FF"/>
                </a:solidFill>
              </a:rPr>
              <a:t>1744</a:t>
            </a:r>
            <a:r>
              <a:rPr lang="ru-RU" altLang="ru-RU" sz="2000" dirty="0">
                <a:solidFill>
                  <a:srgbClr val="0000FF"/>
                </a:solidFill>
              </a:rPr>
              <a:t> </a:t>
            </a:r>
            <a:r>
              <a:rPr lang="ru-RU" sz="2000" b="0" dirty="0">
                <a:latin typeface="+mn-lt"/>
              </a:rPr>
              <a:t>человека).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b="0" dirty="0">
                <a:latin typeface="+mn-lt"/>
              </a:rPr>
              <a:t>________________________________________________________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A40FB6A-B744-B341-BD2A-51C554DFB5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7910512" cy="503237"/>
          </a:xfrm>
        </p:spPr>
        <p:txBody>
          <a:bodyPr/>
          <a:lstStyle/>
          <a:p>
            <a:pPr eaLnBrk="1" hangingPunct="1"/>
            <a:r>
              <a:rPr lang="ru-RU" altLang="ru-RU" sz="2800" b="1"/>
              <a:t>ВЫВОДЫ</a:t>
            </a:r>
            <a:endParaRPr lang="ru-RU" altLang="ru-RU" sz="2400"/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04B04086-4B11-E749-8257-0A867EB25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001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0" name="Line 5">
            <a:extLst>
              <a:ext uri="{FF2B5EF4-FFF2-40B4-BE49-F238E27FC236}">
                <a16:creationId xmlns:a16="http://schemas.microsoft.com/office/drawing/2014/main" id="{B9891A31-BDEA-B944-A0F3-B8BEA9CFA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1" name="Line 6">
            <a:extLst>
              <a:ext uri="{FF2B5EF4-FFF2-40B4-BE49-F238E27FC236}">
                <a16:creationId xmlns:a16="http://schemas.microsoft.com/office/drawing/2014/main" id="{5188C1F5-37D3-9748-8835-47BC5278B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Line 7">
            <a:extLst>
              <a:ext uri="{FF2B5EF4-FFF2-40B4-BE49-F238E27FC236}">
                <a16:creationId xmlns:a16="http://schemas.microsoft.com/office/drawing/2014/main" id="{616D0E2F-0BFE-9D4F-815B-5F3315A74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406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Прямоугольник 2">
            <a:extLst>
              <a:ext uri="{FF2B5EF4-FFF2-40B4-BE49-F238E27FC236}">
                <a16:creationId xmlns:a16="http://schemas.microsoft.com/office/drawing/2014/main" id="{40DADD97-1AED-4047-A878-12E0B8DF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28775"/>
            <a:ext cx="79930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В тяжелом состоянии находится материально-техническая база патологоанатомической службы. Обеспеченность основным технологическим оборудованием в среднем по стране составляет </a:t>
            </a:r>
            <a:r>
              <a:rPr lang="ru-RU" altLang="ru-RU" sz="2000">
                <a:solidFill>
                  <a:srgbClr val="0000FF"/>
                </a:solidFill>
              </a:rPr>
              <a:t>32,7%</a:t>
            </a:r>
            <a:r>
              <a:rPr lang="ru-RU" altLang="ru-RU" sz="2000" b="0"/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Отмечена отрицательная семилетняя динамика показателя            </a:t>
            </a:r>
            <a:r>
              <a:rPr lang="ru-RU" altLang="ru-RU" sz="2000"/>
              <a:t>(</a:t>
            </a:r>
            <a:r>
              <a:rPr lang="ru-RU" altLang="ru-RU" sz="2000">
                <a:solidFill>
                  <a:srgbClr val="0000FF"/>
                </a:solidFill>
              </a:rPr>
              <a:t>–0,6%</a:t>
            </a:r>
            <a:r>
              <a:rPr lang="ru-RU" altLang="ru-RU" sz="2000"/>
              <a:t>).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BE4D2-48A8-5A41-94C0-15A5277C1799}"/>
              </a:ext>
            </a:extLst>
          </p:cNvPr>
          <p:cNvSpPr txBox="1"/>
          <p:nvPr/>
        </p:nvSpPr>
        <p:spPr>
          <a:xfrm>
            <a:off x="251520" y="476672"/>
            <a:ext cx="8640960" cy="539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ПРОБЛЕМЫ И РЕШЕНИЯ</a:t>
            </a:r>
          </a:p>
          <a:p>
            <a:pPr algn="ctr"/>
            <a:endParaRPr lang="ru-RU" sz="28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0" dirty="0"/>
              <a:t>Внутри- и </a:t>
            </a:r>
            <a:r>
              <a:rPr lang="ru-RU" sz="2800" b="0" dirty="0" err="1"/>
              <a:t>межформенные</a:t>
            </a:r>
            <a:r>
              <a:rPr lang="ru-RU" sz="2800" b="0" dirty="0"/>
              <a:t> контроли.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0" dirty="0"/>
              <a:t>Целевые проверки субъектов по итогам сдачи годовых отчетов.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0" dirty="0"/>
              <a:t>Целевые проверки субъектов по данным </a:t>
            </a:r>
            <a:r>
              <a:rPr lang="ru-RU" sz="2800" b="0"/>
              <a:t>оперативного мониторинга. </a:t>
            </a:r>
            <a:endParaRPr lang="ru-RU" sz="2800" b="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0" dirty="0"/>
              <a:t>Эффективный контроль исполнения.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0" dirty="0"/>
              <a:t>Анализ правоприменительной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391032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http://wozap.ru/uploads/posts/2015-07/14362497281009.jpeg">
            <a:extLst>
              <a:ext uri="{FF2B5EF4-FFF2-40B4-BE49-F238E27FC236}">
                <a16:creationId xmlns:a16="http://schemas.microsoft.com/office/drawing/2014/main" id="{36F668C9-E8C0-6547-804B-0DC28164430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"/>
          <a:stretch>
            <a:fillRect/>
          </a:stretch>
        </p:blipFill>
        <p:spPr bwMode="auto">
          <a:xfrm>
            <a:off x="0" y="0"/>
            <a:ext cx="913447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4">
            <a:extLst>
              <a:ext uri="{FF2B5EF4-FFF2-40B4-BE49-F238E27FC236}">
                <a16:creationId xmlns:a16="http://schemas.microsoft.com/office/drawing/2014/main" id="{965553B5-AE6D-AF40-9983-0F5CB0EB1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001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B8D909B-6E4A-DD46-A6E4-BB842550E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Line 6">
            <a:extLst>
              <a:ext uri="{FF2B5EF4-FFF2-40B4-BE49-F238E27FC236}">
                <a16:creationId xmlns:a16="http://schemas.microsoft.com/office/drawing/2014/main" id="{B3DC973B-F2B2-9147-8EE8-674651A0B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6" name="Line 7">
            <a:extLst>
              <a:ext uri="{FF2B5EF4-FFF2-40B4-BE49-F238E27FC236}">
                <a16:creationId xmlns:a16="http://schemas.microsoft.com/office/drawing/2014/main" id="{CA3AE5DB-B190-0A44-AF19-AD279FE6C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406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Rectangle 17">
            <a:extLst>
              <a:ext uri="{FF2B5EF4-FFF2-40B4-BE49-F238E27FC236}">
                <a16:creationId xmlns:a16="http://schemas.microsoft.com/office/drawing/2014/main" id="{DE9D1AAB-66D8-8746-9BE4-FEC72595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8113"/>
            <a:ext cx="695483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</a:rPr>
              <a:t>XI </a:t>
            </a:r>
            <a:r>
              <a:rPr lang="ru-RU" altLang="ru-RU" sz="2000">
                <a:solidFill>
                  <a:schemeClr val="bg1"/>
                </a:solidFill>
              </a:rPr>
              <a:t>Пленум Российского общества патологоанатомов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chemeClr val="bg1"/>
                </a:solidFill>
              </a:rPr>
              <a:t>31 мая – 1 июня 2019 г., Самара, Россия</a:t>
            </a:r>
          </a:p>
        </p:txBody>
      </p:sp>
      <p:sp>
        <p:nvSpPr>
          <p:cNvPr id="25608" name="AutoShape 10" descr="Картинки по запросу челябинск">
            <a:extLst>
              <a:ext uri="{FF2B5EF4-FFF2-40B4-BE49-F238E27FC236}">
                <a16:creationId xmlns:a16="http://schemas.microsoft.com/office/drawing/2014/main" id="{0891523C-ACFD-4749-BB70-165F8AAEE9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Картинки по запросу гостиница космос">
            <a:extLst>
              <a:ext uri="{FF2B5EF4-FFF2-40B4-BE49-F238E27FC236}">
                <a16:creationId xmlns:a16="http://schemas.microsoft.com/office/drawing/2014/main" id="{1D65952B-92F6-9140-8DDA-3B754BA8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9525"/>
            <a:ext cx="91884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Line 4">
            <a:extLst>
              <a:ext uri="{FF2B5EF4-FFF2-40B4-BE49-F238E27FC236}">
                <a16:creationId xmlns:a16="http://schemas.microsoft.com/office/drawing/2014/main" id="{09D74769-2D51-1A40-8DFE-F39CB9B4F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0017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5DB3F322-8D4A-7141-8543-9D965085A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id="{ABF505D3-004D-7A4F-A87E-AFFB983A3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5750" y="13065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0" name="Line 7">
            <a:extLst>
              <a:ext uri="{FF2B5EF4-FFF2-40B4-BE49-F238E27FC236}">
                <a16:creationId xmlns:a16="http://schemas.microsoft.com/office/drawing/2014/main" id="{90B38413-01BB-C746-A56D-CBDF65953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406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1" name="AutoShape 10" descr="Картинки по запросу челябинск">
            <a:extLst>
              <a:ext uri="{FF2B5EF4-FFF2-40B4-BE49-F238E27FC236}">
                <a16:creationId xmlns:a16="http://schemas.microsoft.com/office/drawing/2014/main" id="{341AA319-6469-3940-A038-EED54B9E2A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26632" name="Прямоугольник 1">
            <a:extLst>
              <a:ext uri="{FF2B5EF4-FFF2-40B4-BE49-F238E27FC236}">
                <a16:creationId xmlns:a16="http://schemas.microsoft.com/office/drawing/2014/main" id="{410CB0EE-498D-A64D-ABE7-4B44D0A8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60350"/>
            <a:ext cx="5834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0">
                <a:solidFill>
                  <a:schemeClr val="bg1"/>
                </a:solidFill>
              </a:rPr>
              <a:t>Всероссийское совещание руководителей службы медицинской статистики органов исполнительной власти субъектов Российской Федерации</a:t>
            </a:r>
          </a:p>
          <a:p>
            <a:pPr algn="ctr"/>
            <a:r>
              <a:rPr lang="ru-RU" altLang="ru-RU" sz="1200" b="0">
                <a:solidFill>
                  <a:schemeClr val="bg1"/>
                </a:solidFill>
              </a:rPr>
              <a:t>в сфере здравоохранения (10 октября 2019, Москва)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>
            <a:extLst>
              <a:ext uri="{FF2B5EF4-FFF2-40B4-BE49-F238E27FC236}">
                <a16:creationId xmlns:a16="http://schemas.microsoft.com/office/drawing/2014/main" id="{87B0EBCD-6C03-954B-8CC6-1F159C0EB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25658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7E81CE-B595-B44A-B97F-7F21B8BC17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pPr eaLnBrk="1" hangingPunct="1"/>
            <a:r>
              <a:rPr lang="ru-RU" altLang="ru-RU" sz="2000" b="1"/>
              <a:t>Патолого-анатомические бюро (отделения)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B435F40-F82A-BB43-9E20-D87CC38C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12938"/>
            <a:ext cx="8135938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Патолого-анатомические отделения</a:t>
            </a:r>
            <a:r>
              <a:rPr lang="ru-RU" altLang="ru-RU" sz="2000" b="0"/>
              <a:t>			</a:t>
            </a:r>
            <a:r>
              <a:rPr lang="ru-RU" altLang="ru-RU" sz="2000"/>
              <a:t>1416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в том числе: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      централизованные				    73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      в составе ПАБ					    24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      в составе БСМЭ					   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Патолого-анатомические лаборатории</a:t>
            </a:r>
            <a:r>
              <a:rPr lang="ru-RU" altLang="ru-RU" sz="2000" b="0"/>
              <a:t>		  </a:t>
            </a:r>
            <a:r>
              <a:rPr lang="ru-RU" altLang="ru-RU" sz="2000"/>
              <a:t>185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28A7BA-F678-594C-B06D-D1AF442EB5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91513" cy="922337"/>
          </a:xfrm>
        </p:spPr>
        <p:txBody>
          <a:bodyPr/>
          <a:lstStyle/>
          <a:p>
            <a:pPr eaLnBrk="1" hangingPunct="1"/>
            <a:r>
              <a:rPr lang="ru-RU" altLang="ru-RU" sz="2000" b="1"/>
              <a:t>Патолого-анатомические исследования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87BA14B-3EFA-C24D-8682-B4959CFF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12913"/>
            <a:ext cx="80645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Прижизненные, случаи 			8 887 058     95,0%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Посмертные, случаи 				   468 990       5,0%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Всего случаев					</a:t>
            </a:r>
            <a:r>
              <a:rPr lang="ru-RU" altLang="ru-RU" sz="2000"/>
              <a:t>9 356 048</a:t>
            </a:r>
            <a:r>
              <a:rPr lang="ru-RU" altLang="ru-RU" sz="2000" b="0"/>
              <a:t>    100,0%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Прижизненные, объекты		           37 887 563     84,8%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Посмертные, объекты				6 777 725     15,2%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Всего объектов				           </a:t>
            </a:r>
            <a:r>
              <a:rPr lang="ru-RU" altLang="ru-RU" sz="2000"/>
              <a:t>44 665 288</a:t>
            </a:r>
            <a:r>
              <a:rPr lang="ru-RU" altLang="ru-RU" sz="2000" b="0"/>
              <a:t>    100,0%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91B3E36-60B2-AE44-80A4-C441E2D74A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47050" cy="1282700"/>
          </a:xfrm>
        </p:spPr>
        <p:txBody>
          <a:bodyPr/>
          <a:lstStyle/>
          <a:p>
            <a:pPr eaLnBrk="1" hangingPunct="1"/>
            <a:r>
              <a:rPr lang="ru-RU" altLang="ru-RU" sz="2000" b="1"/>
              <a:t>Структура биопсийного (операционного) материала</a:t>
            </a:r>
            <a:br>
              <a:rPr lang="ru-RU" altLang="ru-RU" sz="2000" b="1"/>
            </a:br>
            <a:r>
              <a:rPr lang="ru-RU" altLang="ru-RU" sz="2000" b="1"/>
              <a:t>по категориям сложности</a:t>
            </a:r>
          </a:p>
        </p:txBody>
      </p:sp>
      <p:sp>
        <p:nvSpPr>
          <p:cNvPr id="8195" name="Rectangle 32">
            <a:extLst>
              <a:ext uri="{FF2B5EF4-FFF2-40B4-BE49-F238E27FC236}">
                <a16:creationId xmlns:a16="http://schemas.microsoft.com/office/drawing/2014/main" id="{22BF90E5-D66A-3942-B40D-27168B79F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8196" name="Rectangle 34">
            <a:extLst>
              <a:ext uri="{FF2B5EF4-FFF2-40B4-BE49-F238E27FC236}">
                <a16:creationId xmlns:a16="http://schemas.microsoft.com/office/drawing/2014/main" id="{3F4F6EF8-D923-8743-A52D-C422D9DA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19288"/>
            <a:ext cx="80645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 </a:t>
            </a:r>
            <a:r>
              <a:rPr lang="ru-RU" altLang="ru-RU" sz="2000" b="0"/>
              <a:t>категория сложности					</a:t>
            </a:r>
            <a:r>
              <a:rPr lang="en-US" altLang="ru-RU" sz="2000" b="0"/>
              <a:t>  </a:t>
            </a:r>
            <a:r>
              <a:rPr lang="ru-RU" altLang="ru-RU" sz="2000" b="0"/>
              <a:t>7,41%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II </a:t>
            </a:r>
            <a:r>
              <a:rPr lang="ru-RU" altLang="ru-RU" sz="2000" b="0"/>
              <a:t>категория сложности					21,06%</a:t>
            </a:r>
            <a:endParaRPr lang="en-US" altLang="ru-RU" sz="2000" b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III </a:t>
            </a:r>
            <a:r>
              <a:rPr lang="ru-RU" altLang="ru-RU" sz="2000" b="0"/>
              <a:t>категория сложности				26,24%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IV</a:t>
            </a:r>
            <a:r>
              <a:rPr lang="ru-RU" altLang="ru-RU" sz="2000" b="0"/>
              <a:t> категория сложности				24,21%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V</a:t>
            </a:r>
            <a:r>
              <a:rPr lang="ru-RU" altLang="ru-RU" sz="2000" b="0"/>
              <a:t> категория сложности					21,08%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A741D72-C4A3-E04F-94B1-546AF2ED8F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47050" cy="1282700"/>
          </a:xfrm>
        </p:spPr>
        <p:txBody>
          <a:bodyPr/>
          <a:lstStyle/>
          <a:p>
            <a:pPr eaLnBrk="1" hangingPunct="1"/>
            <a:r>
              <a:rPr lang="ru-RU" altLang="ru-RU" sz="2000" b="1"/>
              <a:t>Среднее количество объектов</a:t>
            </a:r>
            <a:br>
              <a:rPr lang="ru-RU" altLang="ru-RU" sz="2000" b="1"/>
            </a:br>
            <a:r>
              <a:rPr lang="ru-RU" altLang="ru-RU" sz="2000" b="1"/>
              <a:t>биопсийного (операционного) материала в расчете</a:t>
            </a:r>
            <a:br>
              <a:rPr lang="ru-RU" altLang="ru-RU" sz="2000" b="1"/>
            </a:br>
            <a:r>
              <a:rPr lang="ru-RU" altLang="ru-RU" sz="2000" b="1"/>
              <a:t>на один случай прижизненного патолого-анатомического исследования по категориям сложности</a:t>
            </a:r>
            <a:r>
              <a:rPr lang="ru-RU" altLang="ru-RU" sz="2000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C665E23-0844-5041-994C-2C8856519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5199256C-CB40-9F42-B09C-30EDA3DE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19288"/>
            <a:ext cx="80645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 </a:t>
            </a:r>
            <a:r>
              <a:rPr lang="ru-RU" altLang="ru-RU" sz="2000" b="0"/>
              <a:t>категория сложности					2,93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II </a:t>
            </a:r>
            <a:r>
              <a:rPr lang="ru-RU" altLang="ru-RU" sz="2000" b="0"/>
              <a:t>категория сложности					4,27</a:t>
            </a:r>
            <a:endParaRPr lang="en-US" altLang="ru-RU" sz="2000" b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III </a:t>
            </a:r>
            <a:r>
              <a:rPr lang="ru-RU" altLang="ru-RU" sz="2000" b="0"/>
              <a:t>категория сложности				4,20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IV</a:t>
            </a:r>
            <a:r>
              <a:rPr lang="ru-RU" altLang="ru-RU" sz="2000" b="0"/>
              <a:t> категория сложности				4,19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0"/>
              <a:t>V</a:t>
            </a:r>
            <a:r>
              <a:rPr lang="ru-RU" altLang="ru-RU" sz="2000" b="0"/>
              <a:t> категория сложности					4,89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976A5CA-A84D-E447-A459-DCB9C7FB72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47050" cy="561975"/>
          </a:xfrm>
        </p:spPr>
        <p:txBody>
          <a:bodyPr/>
          <a:lstStyle/>
          <a:p>
            <a:pPr eaLnBrk="1" hangingPunct="1"/>
            <a:r>
              <a:rPr lang="ru-RU" altLang="ru-RU" sz="2000" b="1"/>
              <a:t>Централизация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02DC307-7F4C-DB4F-BFFA-0801319C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D38FBCC8-CB13-0148-8007-26C6363FA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92150"/>
            <a:ext cx="838993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Централизованные</a:t>
            </a:r>
            <a:r>
              <a:rPr lang="ru-RU" altLang="ru-RU" sz="2000" b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патолого-анатомические отделения			73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							</a:t>
            </a:r>
            <a:r>
              <a:rPr lang="ru-RU" altLang="ru-RU" sz="2000" b="0">
                <a:solidFill>
                  <a:srgbClr val="0000FF"/>
                </a:solidFill>
              </a:rPr>
              <a:t>4,66%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выполнено прижизненных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патолого-анатомических исследований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для прикрепленных медицинских организаций	2 964 138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							</a:t>
            </a:r>
            <a:r>
              <a:rPr lang="ru-RU" altLang="ru-RU" sz="2000" b="0">
                <a:solidFill>
                  <a:srgbClr val="0000FF"/>
                </a:solidFill>
              </a:rPr>
              <a:t>33,35%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>
                <a:solidFill>
                  <a:srgbClr val="0000FF"/>
                </a:solidFill>
              </a:rPr>
              <a:t>     </a:t>
            </a:r>
            <a:r>
              <a:rPr lang="ru-RU" altLang="ru-RU" sz="2000" b="0"/>
              <a:t>среднее						40 605</a:t>
            </a:r>
            <a:endParaRPr lang="ru-RU" altLang="ru-RU" sz="2000" b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Не централизованные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патологоанатомические отделения			1 319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							</a:t>
            </a:r>
            <a:r>
              <a:rPr lang="ru-RU" altLang="ru-RU" sz="2000" b="0">
                <a:solidFill>
                  <a:srgbClr val="0000FF"/>
                </a:solidFill>
              </a:rPr>
              <a:t>93,1%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выполнено прижизненных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     патолого-анатомических исследований		5 922 920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							</a:t>
            </a:r>
            <a:r>
              <a:rPr lang="ru-RU" altLang="ru-RU" sz="2000" b="0">
                <a:solidFill>
                  <a:srgbClr val="0000FF"/>
                </a:solidFill>
              </a:rPr>
              <a:t>66,65%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>
                <a:solidFill>
                  <a:srgbClr val="0000FF"/>
                </a:solidFill>
              </a:rPr>
              <a:t>     </a:t>
            </a:r>
            <a:r>
              <a:rPr lang="ru-RU" altLang="ru-RU" sz="2000" b="0"/>
              <a:t>среднее						4 490</a:t>
            </a:r>
            <a:endParaRPr lang="en-US" altLang="ru-RU" sz="20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8B6C254-C640-D144-86A1-43888D6618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altLang="ru-RU" sz="2000" b="1"/>
              <a:t>Структура патолого-анатомических вскрытий</a:t>
            </a:r>
            <a:br>
              <a:rPr lang="ru-RU" altLang="ru-RU" sz="2000" b="1"/>
            </a:br>
            <a:r>
              <a:rPr lang="ru-RU" altLang="ru-RU" sz="2000" b="1"/>
              <a:t>по месту наступления смерти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B25CECF-78C0-6040-9105-7CD9917AC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F575165-3529-014E-BA07-A390348C9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170113"/>
            <a:ext cx="80645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по случаям летальных исходов в стационарах		82,4%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по случаям летальных исходов вне стационаров	17,6%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/>
              <a:t>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920</Words>
  <Application>Microsoft Macintosh PowerPoint</Application>
  <PresentationFormat>Экран (4:3)</PresentationFormat>
  <Paragraphs>368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Патолого-анатомические бюро (отделения)</vt:lpstr>
      <vt:lpstr>Патолого-анатомические исследования</vt:lpstr>
      <vt:lpstr>Структура биопсийного (операционного) материала по категориям сложности</vt:lpstr>
      <vt:lpstr>Среднее количество объектов биопсийного (операционного) материала в расчете на один случай прижизненного патолого-анатомического исследования по категориям сложности </vt:lpstr>
      <vt:lpstr>Централизация</vt:lpstr>
      <vt:lpstr>Структура патолого-анатомических вскрытий по месту наступления смерти</vt:lpstr>
      <vt:lpstr>Структура патолого-анатомических вскрытий по категориям сложности</vt:lpstr>
      <vt:lpstr>Среднее количество объектов секционного материала в расчете на один случай патолого-анатомического вскрытия II-V категорий сложности </vt:lpstr>
      <vt:lpstr>Штаты врачей-патологоанатомов</vt:lpstr>
      <vt:lpstr>Кадры врачей-патологоанатомов</vt:lpstr>
      <vt:lpstr>Средняя суммарная нагрузка в расчете на одного сотрудника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</vt:lpstr>
      <vt:lpstr>ВЫВОДЫ</vt:lpstr>
      <vt:lpstr>ВЫВОДЫ</vt:lpstr>
      <vt:lpstr>Презентация PowerPoint</vt:lpstr>
      <vt:lpstr>Презентация PowerPoint</vt:lpstr>
      <vt:lpstr>Презентация PowerPoint</vt:lpstr>
    </vt:vector>
  </TitlesOfParts>
  <Company>ГУЗ КДЦ №6 УЗ САО города Москвы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И ОСНОВНЫЕ ПЕРСПЕКТИВЫ РАЗВИТИЯ ПАТОЛОГОАНАТОМИЧЕСКОЙ СЛУЖБЫ РОССИЙСКОЙ ФЕДЕРАЦИИ</dc:title>
  <dc:creator>Мальков Павел Георгиевич</dc:creator>
  <cp:lastModifiedBy>Ilya Mikhailov</cp:lastModifiedBy>
  <cp:revision>509</cp:revision>
  <dcterms:created xsi:type="dcterms:W3CDTF">2013-05-16T07:24:49Z</dcterms:created>
  <dcterms:modified xsi:type="dcterms:W3CDTF">2019-10-10T12:28:55Z</dcterms:modified>
</cp:coreProperties>
</file>