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72" r:id="rId1"/>
    <p:sldMasterId id="2147483850" r:id="rId2"/>
  </p:sldMasterIdLst>
  <p:notesMasterIdLst>
    <p:notesMasterId r:id="rId18"/>
  </p:notesMasterIdLst>
  <p:handoutMasterIdLst>
    <p:handoutMasterId r:id="rId19"/>
  </p:handoutMasterIdLst>
  <p:sldIdLst>
    <p:sldId id="316" r:id="rId3"/>
    <p:sldId id="349" r:id="rId4"/>
    <p:sldId id="335" r:id="rId5"/>
    <p:sldId id="336" r:id="rId6"/>
    <p:sldId id="307" r:id="rId7"/>
    <p:sldId id="363" r:id="rId8"/>
    <p:sldId id="367" r:id="rId9"/>
    <p:sldId id="377" r:id="rId10"/>
    <p:sldId id="382" r:id="rId11"/>
    <p:sldId id="383" r:id="rId12"/>
    <p:sldId id="381" r:id="rId13"/>
    <p:sldId id="295" r:id="rId14"/>
    <p:sldId id="380" r:id="rId15"/>
    <p:sldId id="364" r:id="rId16"/>
    <p:sldId id="378" r:id="rId17"/>
  </p:sldIdLst>
  <p:sldSz cx="9144000" cy="5715000" type="screen16x1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E"/>
    <a:srgbClr val="C7A283"/>
    <a:srgbClr val="42699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87007" autoAdjust="0"/>
  </p:normalViewPr>
  <p:slideViewPr>
    <p:cSldViewPr snapToObjects="1">
      <p:cViewPr>
        <p:scale>
          <a:sx n="75" d="100"/>
          <a:sy n="75" d="100"/>
        </p:scale>
        <p:origin x="-1278" y="-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0BF47A-B7D6-464C-98CC-9A33C21F8A4F}" type="datetimeFigureOut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0C5FA3-C5A7-438B-8571-F22F538E9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6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2AF63-03D8-4D2C-A421-8999FD951E79}" type="datetimeFigureOut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FBC841-0450-4DCD-97EA-AEE8B673B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86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0C2EF-4738-4617-A9F9-0C6DB01F3147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spcBef>
                <a:spcPts val="0"/>
              </a:spcBef>
              <a:defRPr/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9E8BF3-50D6-42F2-9843-4D6791E1AE1C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0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CB534E-97C4-48F8-AD16-484D3631679E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spcBef>
                <a:spcPts val="0"/>
              </a:spcBef>
              <a:defRPr/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9E8BF3-50D6-42F2-9843-4D6791E1AE1C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Просьба не забывать про сопроводительный текст сообщения, особенно есл</a:t>
            </a:r>
            <a:r>
              <a:rPr lang="ru-RU" baseline="0" dirty="0" smtClean="0"/>
              <a:t>и в процессе согласования отчетов направляются отдельные формы или таблицы.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75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0C2EF-4738-4617-A9F9-0C6DB01F3147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spcBef>
                <a:spcPts val="0"/>
              </a:spcBef>
              <a:defRPr/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9E8BF3-50D6-42F2-9843-4D6791E1AE1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spcBef>
                <a:spcPts val="0"/>
              </a:spcBef>
              <a:tabLst>
                <a:tab pos="270060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tabLst>
                <a:tab pos="270060" algn="l"/>
              </a:tabLst>
              <a:defRPr/>
            </a:pPr>
            <a:endParaRPr lang="ru-RU" altLang="ru-RU" baseline="0" dirty="0" smtClean="0">
              <a:solidFill>
                <a:srgbClr val="FF0000"/>
              </a:solidFill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A322678-0E0F-4364-B7C5-57DA7FB86DCC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defRPr/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2D97F9-C1BD-48F4-85BF-0DA5413D51F1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a typeface="Calibri"/>
                <a:cs typeface="Times New Roman"/>
              </a:rPr>
              <a:t>Обращаю внимание, что создание нового сообщения возможно только после обработки предыдущего.</a:t>
            </a:r>
            <a:r>
              <a:rPr lang="ru-RU" baseline="0" dirty="0" smtClean="0"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6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Именно на этом этапе осуществляется первичный технологический контроль.</a:t>
            </a:r>
            <a:r>
              <a:rPr lang="ru-RU" baseline="0" dirty="0" smtClean="0"/>
              <a:t> Проводится </a:t>
            </a:r>
            <a:r>
              <a:rPr lang="ru-RU" dirty="0" smtClean="0"/>
              <a:t>проверка присланных данных на соответствие структуры базы данных, словарей строк и граф, наличие </a:t>
            </a:r>
            <a:r>
              <a:rPr lang="ru-RU" dirty="0" err="1" smtClean="0"/>
              <a:t>задвоеных</a:t>
            </a:r>
            <a:r>
              <a:rPr lang="ru-RU" dirty="0" smtClean="0"/>
              <a:t> строк</a:t>
            </a:r>
            <a:r>
              <a:rPr lang="ru-RU" baseline="0" dirty="0" smtClean="0"/>
              <a:t> и другие технические ошибки выгрузки.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16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Просьба не забывать про контроли между разрезами форм. Это касается формы 12 – контроль разреза 00-01, форм 41 и 54 – разрез 01-02, и форм 30 и 30-село.</a:t>
            </a:r>
          </a:p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Функция «Поиск пустых таблиц» позволит выявить незаполненную или незагруженную таблицу.</a:t>
            </a: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6CC1-7F95-40D1-AECE-DAEEB50EB6D3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7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4743-F9C2-4366-88C2-0383A43F976F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9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0BC6-5904-4AC9-AD79-7879231339B3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22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4C79-30F2-449D-A5D8-894F8516B9F3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79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4F5-5C5D-4D06-93A8-AFFDBB32D9B6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44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2EA6-4B8B-4F62-ABE2-1B06B1B371F6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10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7DF9-34EA-4A41-ABAA-8C978CA3B2DF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02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4880-F090-45BF-9C02-7F3A7E424FB5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84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E02E-3AE3-4995-99D1-A0B2F5A714E4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12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1AD8-CCA5-425F-8C37-8FD9F524D0D3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8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BCE-F858-4568-ADF1-A7F58BE641D0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1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7C59-1AFD-4DF8-91EA-E27C1C84307D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24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FA6D-1671-48BE-B4EE-5683DD1C4CF0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71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7640-CD38-40BE-8CE2-D825A66A566B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15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EF7B-7381-4430-9744-9CA4CC3B6812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7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1740-AE7B-4522-ADA3-1160D935274B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36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D279-4019-4856-B86F-4621774742F9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41E4-D8E2-4A1F-9FE0-6F4003E8F391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7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6690-1BA5-4200-AE35-E072A524F0DD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0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360D-97E6-4495-A426-C7860F6CE526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DA59-7952-4DA9-99FB-309A028391A3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27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8104-0A8A-4F9F-8277-C1285E87B7BC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7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6FF83-14D0-4AFF-B425-17DE66A49FC2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DEC8-84EF-46FB-8142-796BCF0E6D05}" type="datetime1">
              <a:rPr lang="ru-RU"/>
              <a:pPr>
                <a:defRPr/>
              </a:pPr>
              <a:t>10.10.2019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manage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53444"/>
            <a:ext cx="8028707" cy="180255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altLang="ru-RU" sz="3600" dirty="0">
                <a:solidFill>
                  <a:schemeClr val="bg1"/>
                </a:solidFill>
              </a:rPr>
              <a:t>Организация сбора и обработки форм федерального и отраслевого статистического наблюдения</a:t>
            </a:r>
            <a:endParaRPr lang="ru-RU" altLang="ru-RU" sz="3600" dirty="0" smtClean="0">
              <a:solidFill>
                <a:schemeClr val="bg1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403998" y="4513684"/>
            <a:ext cx="5703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Н.А. Голубев, </a:t>
            </a:r>
            <a:r>
              <a:rPr lang="ru-RU" altLang="ru-RU" sz="1400" b="1" dirty="0">
                <a:solidFill>
                  <a:srgbClr val="FFFFFF"/>
                </a:solidFill>
              </a:rPr>
              <a:t>к.м.н., </a:t>
            </a:r>
            <a:endParaRPr lang="ru-RU" altLang="ru-RU" sz="1400" b="1" dirty="0" smtClean="0">
              <a:solidFill>
                <a:srgbClr val="FFFFFF"/>
              </a:solidFill>
            </a:endParaRPr>
          </a:p>
          <a:p>
            <a:pPr algn="r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зав</a:t>
            </a:r>
            <a:r>
              <a:rPr lang="ru-RU" altLang="ru-RU" sz="1400" b="1" dirty="0">
                <a:solidFill>
                  <a:srgbClr val="FFFFFF"/>
                </a:solidFill>
              </a:rPr>
              <a:t>. отделом статистики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 ФГБУ </a:t>
            </a:r>
            <a:r>
              <a:rPr lang="ru-RU" altLang="ru-RU" sz="1400" b="1" dirty="0" smtClean="0">
                <a:solidFill>
                  <a:srgbClr val="FFFFFF"/>
                </a:solidFill>
              </a:rPr>
              <a:t>«ЦНИИОИЗ» Минздрава России</a:t>
            </a:r>
            <a:endParaRPr lang="ru-RU" alt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481236"/>
            <a:ext cx="89952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40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81935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/>
              <a:t>Указания по заполнению формы федерального статистического наблюдения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A1981E-3FF9-4831-9750-DA0F99CA60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5332"/>
            <a:ext cx="784887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25000"/>
              </a:lnSpc>
            </a:pPr>
            <a:r>
              <a:rPr lang="ru-RU" dirty="0" smtClean="0"/>
              <a:t>Заполненная </a:t>
            </a:r>
            <a:r>
              <a:rPr lang="ru-RU" dirty="0"/>
              <a:t>форма представляется юридическим лицом в органы местного самоуправления, осуществляющего полномочия в сфере охраны здоровья </a:t>
            </a:r>
            <a:r>
              <a:rPr lang="ru-RU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 месту нахождения соответствующего обособленного подразделения (по обособленному подразделению)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и по месту нахождения юридического лица (без обособленных подразделений). В случае, когда юридическое лицо (его обособленное подразделение) не осуществляет деятельность по месту своего нахождения, форма предоставляется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 месту фактического осуществления им 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0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65087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Основные этапы взаимодействия при формировании</a:t>
            </a:r>
            <a:br>
              <a:rPr lang="ru-RU" sz="2400" b="1" dirty="0" smtClean="0"/>
            </a:br>
            <a:r>
              <a:rPr lang="ru-RU" sz="2400" b="1" dirty="0" smtClean="0"/>
              <a:t> и сборе статистической отчетности 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282002" y="874579"/>
            <a:ext cx="8147580" cy="4320719"/>
            <a:chOff x="107504" y="1345063"/>
            <a:chExt cx="8720025" cy="570065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484932" y="3756354"/>
              <a:ext cx="1084725" cy="58983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МЕДСТАТ-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WEB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93050" y="5964273"/>
              <a:ext cx="1287478" cy="487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95428" y="6109520"/>
              <a:ext cx="1287478" cy="487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3397367" y="4683967"/>
              <a:ext cx="3489447" cy="634962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alt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Орган исполнительной власти субъекта в сфере охраны </a:t>
              </a: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здоровья </a:t>
              </a:r>
              <a:r>
                <a:rPr kumimoji="0" lang="ru-RU" alt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(МИАЦ)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</a:p>
          </p:txBody>
        </p:sp>
        <p:sp>
          <p:nvSpPr>
            <p:cNvPr id="61" name="Скругленный прямоугольник 60"/>
            <p:cNvSpPr/>
            <p:nvPr/>
          </p:nvSpPr>
          <p:spPr bwMode="auto">
            <a:xfrm>
              <a:off x="1188975" y="2658337"/>
              <a:ext cx="4956829" cy="732144"/>
            </a:xfrm>
            <a:prstGeom prst="roundRect">
              <a:avLst>
                <a:gd name="adj" fmla="val 30053"/>
              </a:avLst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МИНЗДРАВ РОССИИ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ФГБУ «ЦНИИОИЗ» Минздрава России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 bwMode="auto">
            <a:xfrm>
              <a:off x="3860973" y="1369982"/>
              <a:ext cx="2758484" cy="620406"/>
            </a:xfrm>
            <a:prstGeom prst="roundRect">
              <a:avLst>
                <a:gd name="adj" fmla="val 41464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РОССТАТ</a:t>
              </a:r>
            </a:p>
          </p:txBody>
        </p:sp>
        <p:sp>
          <p:nvSpPr>
            <p:cNvPr id="63" name="Блок-схема: память с посл. доступом 62"/>
            <p:cNvSpPr/>
            <p:nvPr/>
          </p:nvSpPr>
          <p:spPr bwMode="auto">
            <a:xfrm>
              <a:off x="7275068" y="4854661"/>
              <a:ext cx="786855" cy="417170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Dbf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Блок-схема: память с посл. доступом 63"/>
            <p:cNvSpPr/>
            <p:nvPr/>
          </p:nvSpPr>
          <p:spPr bwMode="auto">
            <a:xfrm>
              <a:off x="7169148" y="4769088"/>
              <a:ext cx="786855" cy="417170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Dbf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Блок-схема: память с посл. доступом 64"/>
            <p:cNvSpPr/>
            <p:nvPr/>
          </p:nvSpPr>
          <p:spPr bwMode="auto">
            <a:xfrm>
              <a:off x="7048092" y="4694210"/>
              <a:ext cx="786855" cy="417170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База данных</a:t>
              </a:r>
            </a:p>
          </p:txBody>
        </p:sp>
        <p:cxnSp>
          <p:nvCxnSpPr>
            <p:cNvPr id="66" name="Соединительная линия уступом 65"/>
            <p:cNvCxnSpPr>
              <a:stCxn id="50" idx="0"/>
            </p:cNvCxnSpPr>
            <p:nvPr/>
          </p:nvCxnSpPr>
          <p:spPr bwMode="auto">
            <a:xfrm rot="5400000" flipH="1" flipV="1">
              <a:off x="3862700" y="3591760"/>
              <a:ext cx="329189" cy="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</p:cxnSp>
        <p:cxnSp>
          <p:nvCxnSpPr>
            <p:cNvPr id="67" name="Соединительная линия уступом 66"/>
            <p:cNvCxnSpPr>
              <a:stCxn id="72" idx="0"/>
              <a:endCxn id="71" idx="3"/>
            </p:cNvCxnSpPr>
            <p:nvPr/>
          </p:nvCxnSpPr>
          <p:spPr bwMode="auto">
            <a:xfrm rot="16200000" flipV="1">
              <a:off x="5371957" y="3536902"/>
              <a:ext cx="803041" cy="2205919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70" name="Блок-схема: типовой процесс 69"/>
            <p:cNvSpPr/>
            <p:nvPr/>
          </p:nvSpPr>
          <p:spPr bwMode="auto">
            <a:xfrm>
              <a:off x="5437441" y="6353165"/>
              <a:ext cx="1476163" cy="445525"/>
            </a:xfrm>
            <a:prstGeom prst="flowChartPredefinedProcess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Информацион-ная</a:t>
              </a:r>
              <a:r>
                <a:rPr kumimoji="0" lang="ru-RU" alt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система</a:t>
              </a:r>
              <a:endPara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Блок-схема: память с посл. доступом 70"/>
            <p:cNvSpPr/>
            <p:nvPr/>
          </p:nvSpPr>
          <p:spPr bwMode="auto">
            <a:xfrm>
              <a:off x="4007224" y="4056196"/>
              <a:ext cx="663294" cy="364291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База данных</a:t>
              </a:r>
            </a:p>
          </p:txBody>
        </p:sp>
        <p:sp>
          <p:nvSpPr>
            <p:cNvPr id="72" name="Блок-схема: типовой процесс 71"/>
            <p:cNvSpPr/>
            <p:nvPr/>
          </p:nvSpPr>
          <p:spPr bwMode="auto">
            <a:xfrm>
              <a:off x="6109514" y="5041383"/>
              <a:ext cx="1533847" cy="421207"/>
            </a:xfrm>
            <a:prstGeom prst="flowChartPredefinedProcess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800" b="1" kern="0" dirty="0" err="1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Информацион-ная</a:t>
              </a:r>
              <a:r>
                <a:rPr lang="ru-RU" altLang="ru-RU" sz="800" b="1" kern="0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система</a:t>
              </a:r>
              <a:endParaRPr lang="ru-RU" alt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3" name="Соединительная линия уступом 72"/>
            <p:cNvCxnSpPr>
              <a:stCxn id="70" idx="1"/>
              <a:endCxn id="60" idx="2"/>
            </p:cNvCxnSpPr>
            <p:nvPr/>
          </p:nvCxnSpPr>
          <p:spPr>
            <a:xfrm rot="10800000">
              <a:off x="5142093" y="5318930"/>
              <a:ext cx="295350" cy="1256998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5" name="Блок-схема: типовой процесс 74"/>
            <p:cNvSpPr/>
            <p:nvPr/>
          </p:nvSpPr>
          <p:spPr bwMode="auto">
            <a:xfrm>
              <a:off x="4750942" y="3193190"/>
              <a:ext cx="1533847" cy="467953"/>
            </a:xfrm>
            <a:prstGeom prst="flowChartPredefinedProcess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800" b="1" kern="0" dirty="0" err="1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Информацион-ная</a:t>
              </a:r>
              <a:r>
                <a:rPr lang="ru-RU" altLang="ru-RU" sz="800" b="1" kern="0" dirty="0">
                  <a:solidFill>
                    <a:srgbClr val="59595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система</a:t>
              </a:r>
              <a:endParaRPr lang="ru-RU" alt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Блок-схема: память с посл. доступом 75"/>
            <p:cNvSpPr/>
            <p:nvPr/>
          </p:nvSpPr>
          <p:spPr bwMode="auto">
            <a:xfrm>
              <a:off x="5437441" y="2583909"/>
              <a:ext cx="786855" cy="417170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База данных</a:t>
              </a:r>
            </a:p>
          </p:txBody>
        </p:sp>
        <p:sp>
          <p:nvSpPr>
            <p:cNvPr id="77" name="Блок-схема: память с посл. доступом 76"/>
            <p:cNvSpPr/>
            <p:nvPr/>
          </p:nvSpPr>
          <p:spPr bwMode="auto">
            <a:xfrm>
              <a:off x="2194807" y="1345063"/>
              <a:ext cx="1161313" cy="670246"/>
            </a:xfrm>
            <a:prstGeom prst="flowChartMagneticTap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lvl="0"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База данных</a:t>
              </a:r>
            </a:p>
          </p:txBody>
        </p:sp>
        <p:cxnSp>
          <p:nvCxnSpPr>
            <p:cNvPr id="78" name="Соединительная линия уступом 77"/>
            <p:cNvCxnSpPr>
              <a:stCxn id="76" idx="0"/>
              <a:endCxn id="77" idx="2"/>
            </p:cNvCxnSpPr>
            <p:nvPr/>
          </p:nvCxnSpPr>
          <p:spPr>
            <a:xfrm rot="16200000" flipV="1">
              <a:off x="4018867" y="771906"/>
              <a:ext cx="568600" cy="3055405"/>
            </a:xfrm>
            <a:prstGeom prst="bentConnector3">
              <a:avLst>
                <a:gd name="adj1" fmla="val 67028"/>
              </a:avLst>
            </a:prstGeom>
            <a:noFill/>
            <a:ln w="28575" cap="flat" cmpd="sng" algn="ctr">
              <a:solidFill>
                <a:srgbClr val="4F81BD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Соединительная линия уступом 78"/>
            <p:cNvCxnSpPr>
              <a:stCxn id="77" idx="3"/>
              <a:endCxn id="62" idx="1"/>
            </p:cNvCxnSpPr>
            <p:nvPr/>
          </p:nvCxnSpPr>
          <p:spPr>
            <a:xfrm flipV="1">
              <a:off x="3356120" y="1680185"/>
              <a:ext cx="504853" cy="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0" name="Стрелка вправо 79"/>
            <p:cNvSpPr/>
            <p:nvPr/>
          </p:nvSpPr>
          <p:spPr>
            <a:xfrm>
              <a:off x="6419981" y="2896130"/>
              <a:ext cx="456456" cy="494351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33939" y="2546665"/>
              <a:ext cx="1554977" cy="799619"/>
            </a:xfrm>
            <a:prstGeom prst="foldedCorner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Сборники медико-статистических показателей</a:t>
              </a: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Загнутый угол 81"/>
            <p:cNvSpPr/>
            <p:nvPr/>
          </p:nvSpPr>
          <p:spPr bwMode="auto">
            <a:xfrm>
              <a:off x="7633288" y="3301681"/>
              <a:ext cx="1194241" cy="756221"/>
            </a:xfrm>
            <a:prstGeom prst="foldedCorner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справки</a:t>
              </a:r>
              <a:endPara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045922" y="5733542"/>
              <a:ext cx="7459312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dash"/>
            </a:ln>
            <a:effectLst/>
          </p:spPr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40931" y="4487927"/>
              <a:ext cx="8154028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dash"/>
            </a:ln>
            <a:effectLst/>
          </p:spPr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045922" y="2399695"/>
              <a:ext cx="7441435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dash"/>
            </a:ln>
            <a:effectLst/>
          </p:spPr>
        </p:cxnSp>
        <p:sp>
          <p:nvSpPr>
            <p:cNvPr id="87" name="Загнутый угол 86"/>
            <p:cNvSpPr/>
            <p:nvPr/>
          </p:nvSpPr>
          <p:spPr bwMode="auto">
            <a:xfrm>
              <a:off x="6965960" y="3143305"/>
              <a:ext cx="880703" cy="613048"/>
            </a:xfrm>
            <a:prstGeom prst="foldedCorner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АСИР</a:t>
              </a:r>
              <a:endPara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 rot="16200000">
              <a:off x="-562626" y="5287476"/>
              <a:ext cx="2124022" cy="78376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Региональный уровень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 rot="16200000">
              <a:off x="-1016243" y="2468812"/>
              <a:ext cx="3031260" cy="78376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Федеральный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уровень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2541034" y="3332088"/>
              <a:ext cx="1407330" cy="34446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Очное согласование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971534" y="6192966"/>
              <a:ext cx="1287478" cy="8527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Медицинские организации </a:t>
              </a: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подчинения субъекта РФ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93302" y="5945707"/>
              <a:ext cx="2191629" cy="4872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11667" y="6038679"/>
              <a:ext cx="2255722" cy="4872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Медицинские организации </a:t>
              </a: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подчинения Минздрава России</a:t>
              </a:r>
            </a:p>
          </p:txBody>
        </p:sp>
        <p:cxnSp>
          <p:nvCxnSpPr>
            <p:cNvPr id="98" name="Соединительная линия уступом 97"/>
            <p:cNvCxnSpPr/>
            <p:nvPr/>
          </p:nvCxnSpPr>
          <p:spPr>
            <a:xfrm rot="5400000" flipH="1" flipV="1">
              <a:off x="2187692" y="4969454"/>
              <a:ext cx="944258" cy="1008250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10" name="Соединительная линия уступом 109"/>
            <p:cNvCxnSpPr/>
            <p:nvPr/>
          </p:nvCxnSpPr>
          <p:spPr>
            <a:xfrm rot="5400000" flipH="1" flipV="1">
              <a:off x="732428" y="4671834"/>
              <a:ext cx="2584878" cy="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18" name="Прямоугольник 117"/>
          <p:cNvSpPr/>
          <p:nvPr/>
        </p:nvSpPr>
        <p:spPr>
          <a:xfrm>
            <a:off x="2195736" y="3630424"/>
            <a:ext cx="11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 месту нахождения соответствующего обособленного подразделения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81935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ts val="2500"/>
              </a:lnSpc>
              <a:spcBef>
                <a:spcPts val="0"/>
              </a:spcBef>
              <a:defRPr/>
            </a:pPr>
            <a:r>
              <a:rPr lang="ru-RU" sz="2400" b="1" dirty="0"/>
              <a:t>Органам исполнительной власти субъектов Российской Федерации в сфере охраны </a:t>
            </a:r>
            <a:r>
              <a:rPr lang="ru-RU" sz="2400" b="1" dirty="0" smtClean="0"/>
              <a:t>здоровья: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A1981E-3FF9-4831-9750-DA0F99CA60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982149"/>
            <a:ext cx="9144000" cy="38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Осуществить </a:t>
            </a:r>
            <a:r>
              <a:rPr lang="ru-RU" sz="1400" dirty="0"/>
              <a:t>сбор и прием от медицинских организаций, находящихся в ведении субъекта Российской Федерации, в том числе от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расположенных на их территории федеральных государственных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находящихся в ведении Министерства здравоохранения Российской Федерации, оказывающих медицинскую помощь </a:t>
            </a:r>
            <a:r>
              <a:rPr lang="ru-RU" sz="1400" dirty="0"/>
              <a:t>гражданам Российской Федерации, отчеты по формам федерального и отраслевого статистического наблюдения согласно видам и объемам оказанной медицинской помощи (на бумажном и электронном носителях). </a:t>
            </a:r>
            <a:endParaRPr lang="ru-RU" sz="1400" b="1" dirty="0"/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форматную, логическую и методологическую проверку</a:t>
            </a:r>
            <a:r>
              <a:rPr lang="ru-RU" sz="1400" dirty="0"/>
              <a:t> принятых отчетов и в случае выявления замечаний потребовать их устранения.</a:t>
            </a:r>
            <a:endParaRPr lang="ru-RU" sz="1400" b="1" dirty="0"/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Представить </a:t>
            </a:r>
            <a:r>
              <a:rPr lang="ru-RU" sz="1400" dirty="0"/>
              <a:t>на бумажном и электронном носителях сводные годовые статистические отчеты по формам федерального и отраслевого статистического наблюдения за истекший год, а также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 формы федерального статистического наблюдения</a:t>
            </a:r>
            <a:r>
              <a:rPr lang="ru-RU" sz="1400" dirty="0"/>
              <a:t> №30 «Сведения о медицинской организации», №14 «Сведения о деятельности подразделений медицинской организации, оказывающих медицинскую помощь в стационарных условиях»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их филиалам</a:t>
            </a:r>
            <a:r>
              <a:rPr lang="ru-RU" sz="1400" dirty="0"/>
              <a:t>, расположенных на территории субъекта и оказывающих медицинскую помощь гражданам Российской Федерации.</a:t>
            </a:r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39952" y="4820379"/>
            <a:ext cx="4346848" cy="817245"/>
          </a:xfrm>
          <a:prstGeom prst="roundRect">
            <a:avLst>
              <a:gd name="adj" fmla="val 10451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Порядок </a:t>
            </a:r>
            <a:r>
              <a:rPr lang="ru-RU" sz="1050" dirty="0" smtClean="0"/>
              <a:t>составления </a:t>
            </a:r>
            <a:r>
              <a:rPr lang="ru-RU" sz="1050" dirty="0"/>
              <a:t>сводных годовых статистических  </a:t>
            </a:r>
            <a:r>
              <a:rPr lang="ru-RU" sz="1050" dirty="0" smtClean="0"/>
              <a:t>отчетов по </a:t>
            </a:r>
            <a:r>
              <a:rPr lang="ru-RU" sz="1050" dirty="0"/>
              <a:t>формам федерального и отраслевого статистического наблюдения </a:t>
            </a:r>
            <a:r>
              <a:rPr lang="ru-RU" sz="1050" dirty="0" smtClean="0"/>
              <a:t>органами </a:t>
            </a:r>
            <a:r>
              <a:rPr lang="ru-RU" sz="1050" dirty="0"/>
              <a:t>исполнительной власти   субъектов Российской Федерации </a:t>
            </a:r>
            <a:r>
              <a:rPr lang="ru-RU" sz="1050" dirty="0" smtClean="0"/>
              <a:t>в </a:t>
            </a:r>
            <a:r>
              <a:rPr lang="ru-RU" sz="1050" dirty="0"/>
              <a:t>сфере охраны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3433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8" y="94392"/>
            <a:ext cx="8639159" cy="650313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Новое сообщение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" y="895614"/>
            <a:ext cx="8680065" cy="407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42105" y="2022393"/>
            <a:ext cx="370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Сопроводительный текст </a:t>
            </a:r>
            <a:r>
              <a:rPr lang="ru-RU" sz="1600" b="1" dirty="0">
                <a:solidFill>
                  <a:srgbClr val="FF0000"/>
                </a:solidFill>
              </a:rPr>
              <a:t>сообщения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833" y="3136245"/>
            <a:ext cx="4323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Файлы </a:t>
            </a:r>
            <a:r>
              <a:rPr lang="ru-RU" sz="1600" b="1" dirty="0">
                <a:solidFill>
                  <a:srgbClr val="FF0000"/>
                </a:solidFill>
              </a:rPr>
              <a:t>с электронными </a:t>
            </a:r>
            <a:r>
              <a:rPr lang="ru-RU" sz="1600" b="1" dirty="0" smtClean="0">
                <a:solidFill>
                  <a:srgbClr val="FF0000"/>
                </a:solidFill>
              </a:rPr>
              <a:t>документами: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FF0000"/>
                </a:solidFill>
              </a:rPr>
              <a:t>RAR – </a:t>
            </a:r>
            <a:r>
              <a:rPr lang="ru-RU" sz="1600" b="1" dirty="0">
                <a:solidFill>
                  <a:srgbClr val="FF0000"/>
                </a:solidFill>
              </a:rPr>
              <a:t>архив; </a:t>
            </a:r>
            <a:r>
              <a:rPr lang="en-US" sz="1600" b="1" dirty="0">
                <a:solidFill>
                  <a:srgbClr val="FF0000"/>
                </a:solidFill>
              </a:rPr>
              <a:t>RTF, PDF, TXT, DOCX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en-US" sz="1600" b="1" dirty="0">
                <a:solidFill>
                  <a:srgbClr val="FF0000"/>
                </a:solidFill>
              </a:rPr>
              <a:t>OTD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2339" y="1192556"/>
            <a:ext cx="369277" cy="3333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83570" y="4494556"/>
            <a:ext cx="879231" cy="3333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045" y="3441481"/>
            <a:ext cx="3623098" cy="92333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rgbClr val="00B05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</a:rPr>
              <a:t>Сохранить текст сообщения для дальнейшей корректировки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296783" y="1865587"/>
            <a:ext cx="672695" cy="144517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29252" y="4064001"/>
            <a:ext cx="2144110" cy="53427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263853" y="1192556"/>
            <a:ext cx="369277" cy="3333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62679" y="4494556"/>
            <a:ext cx="917502" cy="3333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403648" y="2929508"/>
            <a:ext cx="5703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FFFFFF"/>
                </a:solidFill>
              </a:rPr>
              <a:t>Голубев Никита Алексеевич, </a:t>
            </a:r>
            <a:r>
              <a:rPr lang="ru-RU" altLang="ru-RU" sz="2000" b="1" dirty="0">
                <a:solidFill>
                  <a:srgbClr val="FFFFFF"/>
                </a:solidFill>
              </a:rPr>
              <a:t>к.м.н., </a:t>
            </a:r>
            <a:endParaRPr lang="ru-RU" altLang="ru-RU" sz="20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FFFFFF"/>
                </a:solidFill>
              </a:rPr>
              <a:t>зав</a:t>
            </a:r>
            <a:r>
              <a:rPr lang="ru-RU" altLang="ru-RU" sz="2000" b="1" dirty="0">
                <a:solidFill>
                  <a:srgbClr val="FFFFFF"/>
                </a:solidFill>
              </a:rPr>
              <a:t>. отделом статистики</a:t>
            </a:r>
          </a:p>
          <a:p>
            <a:pPr eaLnBrk="1" hangingPunct="1"/>
            <a:r>
              <a:rPr lang="ru-RU" altLang="ru-RU" sz="2000" b="1" dirty="0">
                <a:solidFill>
                  <a:srgbClr val="FFFFFF"/>
                </a:solidFill>
              </a:rPr>
              <a:t> ФГБУ </a:t>
            </a:r>
            <a:r>
              <a:rPr lang="ru-RU" altLang="ru-RU" sz="2000" b="1" dirty="0" smtClean="0">
                <a:solidFill>
                  <a:srgbClr val="FFFFFF"/>
                </a:solidFill>
              </a:rPr>
              <a:t>«ЦНИИОИЗ» Минздрава России</a:t>
            </a:r>
            <a:endParaRPr lang="ru-RU" altLang="ru-RU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572000" y="4153644"/>
            <a:ext cx="36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FFFFFF"/>
                </a:solidFill>
              </a:rPr>
              <a:t>+7 (495) 611 53 56</a:t>
            </a:r>
          </a:p>
          <a:p>
            <a:pPr eaLnBrk="1" hangingPunct="1"/>
            <a:r>
              <a:rPr lang="en-US" altLang="ru-RU" sz="2800" dirty="0" smtClean="0">
                <a:solidFill>
                  <a:srgbClr val="FFFFFF"/>
                </a:solidFill>
                <a:latin typeface="Calibri" pitchFamily="34" charset="0"/>
              </a:rPr>
              <a:t>golubev@mednet.ru</a:t>
            </a:r>
            <a:endParaRPr lang="ru-RU" altLang="ru-RU" sz="3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99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9"/>
            <a:ext cx="8639175" cy="387308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Информационная поддержка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83804" y="625252"/>
            <a:ext cx="7672388" cy="927364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Поддержание </a:t>
            </a:r>
            <a:r>
              <a:rPr lang="en-US" dirty="0"/>
              <a:t>web</a:t>
            </a:r>
            <a:r>
              <a:rPr lang="ru-RU" dirty="0"/>
              <a:t>-портала «Всероссийский форум организаторов здравоохранения» (</a:t>
            </a:r>
            <a:r>
              <a:rPr lang="en-US" dirty="0">
                <a:hlinkClick r:id="rId3"/>
              </a:rPr>
              <a:t>www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zdravmanager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ru</a:t>
            </a:r>
            <a:r>
              <a:rPr lang="ru-RU" dirty="0"/>
              <a:t>), в рамках которого будут созданы разделы по формам и будет размещаться обновление ПО </a:t>
            </a:r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A1981E-3FF9-4831-9750-DA0F99CA60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2209428"/>
            <a:ext cx="2942904" cy="2952328"/>
          </a:xfrm>
          <a:prstGeom prst="roundRect">
            <a:avLst>
              <a:gd name="adj" fmla="val 65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Организация </a:t>
            </a:r>
            <a:r>
              <a:rPr lang="ru-RU" b="1" dirty="0"/>
              <a:t>цикла информационных </a:t>
            </a:r>
            <a:r>
              <a:rPr lang="en-US" b="1" dirty="0"/>
              <a:t>web</a:t>
            </a:r>
            <a:r>
              <a:rPr lang="ru-RU" b="1" dirty="0"/>
              <a:t>-семинаров</a:t>
            </a:r>
            <a:r>
              <a:rPr lang="ru-RU" sz="1600" dirty="0"/>
              <a:t>, охватывающих все формы годового отчета, которые позволяют донести информацию до </a:t>
            </a:r>
            <a:r>
              <a:rPr lang="ru-RU" sz="1600" dirty="0" smtClean="0"/>
              <a:t>сотрудников не </a:t>
            </a:r>
            <a:r>
              <a:rPr lang="ru-RU" sz="1600" dirty="0"/>
              <a:t>только органа управления, но и всех заинтересованных специалистов в </a:t>
            </a:r>
            <a:r>
              <a:rPr lang="ru-RU" sz="1600" dirty="0" smtClean="0"/>
              <a:t>субъекте</a:t>
            </a:r>
            <a:endParaRPr lang="ru-RU" sz="1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3364"/>
            <a:ext cx="5121585" cy="37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89" y="93928"/>
            <a:ext cx="8639175" cy="65087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800" b="1" dirty="0"/>
              <a:t>Система </a:t>
            </a:r>
            <a:r>
              <a:rPr lang="ru-RU" sz="2800" b="1" dirty="0" err="1"/>
              <a:t>МедСтат</a:t>
            </a:r>
            <a:r>
              <a:rPr lang="en-US" sz="2800" b="1" dirty="0"/>
              <a:t>WEB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251222" y="744803"/>
            <a:ext cx="889277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sz="1600" b="1" dirty="0"/>
              <a:t>Регистрационная карточка</a:t>
            </a:r>
            <a:r>
              <a:rPr lang="ru-RU" altLang="ru-RU" sz="1600" dirty="0"/>
              <a:t> ответственных лиц в субъекте по формированию, предоставлению, координации форм государственного статистического наблюдения;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sz="1600" b="1" dirty="0"/>
              <a:t>Переписка с ФГБУ ЦНИИОИЗ Минздрава России – передача файлов DBF.                        </a:t>
            </a:r>
            <a:r>
              <a:rPr lang="ru-RU" altLang="ru-RU" sz="1600" dirty="0"/>
              <a:t>Данная функция позволяет организовать переписку между работником Субъекта РФ и работником ЦНИИОИЗ, ответственным за проведение форматного контроля файла в формате </a:t>
            </a:r>
            <a:r>
              <a:rPr lang="en-US" altLang="ru-RU" sz="1600" dirty="0"/>
              <a:t>DBF</a:t>
            </a:r>
            <a:r>
              <a:rPr lang="ru-RU" altLang="ru-RU" sz="1600" dirty="0"/>
              <a:t>, содержащего все формы за отчетный год по Субъекту РФ.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3" y="2999483"/>
            <a:ext cx="40220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cap="all" dirty="0"/>
              <a:t>Адрес для входа в систему: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http</a:t>
            </a:r>
            <a:r>
              <a:rPr lang="ru-RU" sz="2000" dirty="0">
                <a:solidFill>
                  <a:srgbClr val="FF0000"/>
                </a:solidFill>
              </a:rPr>
              <a:t>://</a:t>
            </a:r>
            <a:r>
              <a:rPr lang="en-US" sz="2000" dirty="0">
                <a:solidFill>
                  <a:srgbClr val="FF0000"/>
                </a:solidFill>
              </a:rPr>
              <a:t>rain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mednet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ru</a:t>
            </a:r>
            <a:r>
              <a:rPr lang="ru-RU" sz="2000" dirty="0">
                <a:solidFill>
                  <a:srgbClr val="FF0000"/>
                </a:solidFill>
              </a:rPr>
              <a:t>:5907/</a:t>
            </a:r>
            <a:r>
              <a:rPr lang="en-US" sz="2000" dirty="0">
                <a:solidFill>
                  <a:srgbClr val="FF0000"/>
                </a:solidFill>
              </a:rPr>
              <a:t>med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45551"/>
          <a:stretch>
            <a:fillRect/>
          </a:stretch>
        </p:blipFill>
        <p:spPr bwMode="auto">
          <a:xfrm>
            <a:off x="252036" y="2757300"/>
            <a:ext cx="44862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8863" y="4527517"/>
            <a:ext cx="3544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Для восстановления пароля:</a:t>
            </a:r>
          </a:p>
          <a:p>
            <a:r>
              <a:rPr lang="ru-RU" dirty="0" smtClean="0"/>
              <a:t>направить письмо на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golubev@mednet.ru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46D485-EBD7-40B7-977A-1DBCE5E42F8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89" y="93928"/>
            <a:ext cx="8639175" cy="65087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400" b="1" dirty="0"/>
              <a:t>Региональная учетная карточка исполнителей, ответственных за подготовку годовой отчетности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" y="808304"/>
            <a:ext cx="8643938" cy="467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3594498" y="1766095"/>
            <a:ext cx="5084341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Минздрав или профильный департамент субъекта РФ</a:t>
            </a: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4737498" y="2295262"/>
            <a:ext cx="3862019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МИАЦ или бюро статистики субъекта РФ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128964" y="1923521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05302" y="2436813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4888706" y="3004345"/>
            <a:ext cx="3694216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Ответственные по отдельным формам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888706" y="3274219"/>
            <a:ext cx="280988" cy="14684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65087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/>
              <a:t>Переписка с Субъектами РФ - прием файлов </a:t>
            </a:r>
            <a:r>
              <a:rPr lang="ru-RU" sz="2400" b="1" dirty="0" smtClean="0"/>
              <a:t>DBF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280989" y="813594"/>
            <a:ext cx="859393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dirty="0"/>
              <a:t>организация передачи файлов, содержащих формы за отчетный период;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dirty="0"/>
              <a:t>контроль хода форматного контроля файлов в ЦНИИОИЗ;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dirty="0"/>
              <a:t>получения от ЦНИИОИЗ либо: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 dirty="0"/>
              <a:t>подтверждения </a:t>
            </a:r>
            <a:r>
              <a:rPr lang="ru-RU" altLang="ru-RU" dirty="0"/>
              <a:t>об успешном выполнении форматного контроля файлов и переходе к следующим этапам проработки форм;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 dirty="0"/>
              <a:t>отказа в приеме файла </a:t>
            </a:r>
            <a:r>
              <a:rPr lang="ru-RU" altLang="ru-RU" dirty="0"/>
              <a:t>с указанием причины.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r="16541" b="56593"/>
          <a:stretch/>
        </p:blipFill>
        <p:spPr bwMode="auto">
          <a:xfrm>
            <a:off x="280989" y="3001516"/>
            <a:ext cx="8476060" cy="19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7609F4-C472-43DC-A6B3-D3FCDE23061F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8" y="94392"/>
            <a:ext cx="8639159" cy="650313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Новое сообщение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184" y="886281"/>
            <a:ext cx="8616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Для начала переписки необходимо создать СООБЩЕНИЕ для это нужно нажать на клавишу </a:t>
            </a:r>
            <a:r>
              <a:rPr lang="ru-RU" sz="1600" b="1" dirty="0">
                <a:solidFill>
                  <a:prstClr val="black"/>
                </a:solidFill>
              </a:rPr>
              <a:t>«Новое </a:t>
            </a:r>
            <a:r>
              <a:rPr lang="ru-RU" sz="1600" b="1" dirty="0" err="1" smtClean="0">
                <a:solidFill>
                  <a:prstClr val="black"/>
                </a:solidFill>
              </a:rPr>
              <a:t>сооб</a:t>
            </a:r>
            <a:r>
              <a:rPr lang="ru-RU" sz="1600" b="1" dirty="0">
                <a:solidFill>
                  <a:prstClr val="black"/>
                </a:solidFill>
              </a:rPr>
              <a:t>.» </a:t>
            </a:r>
            <a:r>
              <a:rPr lang="ru-RU" sz="1600" dirty="0">
                <a:solidFill>
                  <a:prstClr val="black"/>
                </a:solidFill>
              </a:rPr>
              <a:t>или на соответствующий </a:t>
            </a:r>
            <a:r>
              <a:rPr lang="ru-RU" sz="1600" b="1" dirty="0">
                <a:solidFill>
                  <a:prstClr val="black"/>
                </a:solidFill>
              </a:rPr>
              <a:t>значок</a:t>
            </a:r>
            <a:r>
              <a:rPr lang="ru-RU" sz="1600" dirty="0">
                <a:solidFill>
                  <a:prstClr val="black"/>
                </a:solidFill>
              </a:rPr>
              <a:t> (см. панель инструментов)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1537945"/>
            <a:ext cx="2713307" cy="92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703385" y="1552389"/>
            <a:ext cx="738554" cy="666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4524" y="1552390"/>
            <a:ext cx="4683323" cy="91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846909" y="1799167"/>
            <a:ext cx="1632415" cy="564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84" y="2668282"/>
            <a:ext cx="863547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</a:rPr>
              <a:t>В результате выполнения данного действия функция создаст новое сообщение со статусом редактируемое (</a:t>
            </a:r>
            <a:r>
              <a:rPr lang="en-US" sz="1600" b="1" dirty="0">
                <a:solidFill>
                  <a:prstClr val="black"/>
                </a:solidFill>
              </a:rPr>
              <a:t>Edit</a:t>
            </a:r>
            <a:r>
              <a:rPr lang="ru-RU" sz="1600" dirty="0" smtClean="0">
                <a:solidFill>
                  <a:prstClr val="black"/>
                </a:solidFill>
              </a:rPr>
              <a:t>), </a:t>
            </a:r>
            <a:r>
              <a:rPr lang="ru-RU" sz="1600" dirty="0">
                <a:solidFill>
                  <a:prstClr val="black"/>
                </a:solidFill>
              </a:rPr>
              <a:t>предложит заполнить реквизиты сообщения и загрузить файлы, содержащие электронные документы.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FF0000"/>
                </a:solidFill>
              </a:rPr>
              <a:t>Внимание! Сформировать новое сообщение, если не было ответа на ранее отправленное сообщение невозможно.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185" y="4039531"/>
            <a:ext cx="8511000" cy="121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80653" y="4644986"/>
            <a:ext cx="2791500" cy="530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8" y="94392"/>
            <a:ext cx="8639159" cy="650313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Получение </a:t>
            </a:r>
            <a:r>
              <a:rPr lang="ru-RU" sz="2400" b="1" dirty="0"/>
              <a:t>ответа из ЦНИИОИЗ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8" y="799353"/>
            <a:ext cx="2814498" cy="73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Овал 21"/>
          <p:cNvSpPr/>
          <p:nvPr/>
        </p:nvSpPr>
        <p:spPr>
          <a:xfrm>
            <a:off x="5869993" y="826471"/>
            <a:ext cx="647220" cy="55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078" y="883568"/>
            <a:ext cx="484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Проверка поступивших сообщений и обновление сведений в разделе «Почтовая переписка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4" y="1670175"/>
            <a:ext cx="8425723" cy="114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7747" y="1367259"/>
            <a:ext cx="4000006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&lt; </a:t>
            </a:r>
            <a:r>
              <a:rPr lang="ru-RU" b="1" dirty="0" smtClean="0">
                <a:solidFill>
                  <a:prstClr val="black"/>
                </a:solidFill>
              </a:rPr>
              <a:t> Сообщение </a:t>
            </a:r>
            <a:r>
              <a:rPr lang="ru-RU" b="1" dirty="0">
                <a:solidFill>
                  <a:prstClr val="black"/>
                </a:solidFill>
              </a:rPr>
              <a:t>в адрес ЦНИИОИЗ</a:t>
            </a:r>
          </a:p>
        </p:txBody>
      </p:sp>
      <p:sp>
        <p:nvSpPr>
          <p:cNvPr id="24" name="Овал 23"/>
          <p:cNvSpPr/>
          <p:nvPr/>
        </p:nvSpPr>
        <p:spPr>
          <a:xfrm>
            <a:off x="746025" y="2064040"/>
            <a:ext cx="423211" cy="3054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24" idx="7"/>
            <a:endCxn id="4" idx="2"/>
          </p:cNvCxnSpPr>
          <p:nvPr/>
        </p:nvCxnSpPr>
        <p:spPr>
          <a:xfrm flipV="1">
            <a:off x="1107258" y="1736591"/>
            <a:ext cx="1650492" cy="3721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57748" y="2971127"/>
            <a:ext cx="272901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&gt;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Ответ из ЦНИИОИЗ</a:t>
            </a:r>
          </a:p>
        </p:txBody>
      </p:sp>
      <p:sp>
        <p:nvSpPr>
          <p:cNvPr id="28" name="Овал 27"/>
          <p:cNvSpPr/>
          <p:nvPr/>
        </p:nvSpPr>
        <p:spPr>
          <a:xfrm>
            <a:off x="746025" y="2367732"/>
            <a:ext cx="423211" cy="305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stCxn id="28" idx="5"/>
            <a:endCxn id="25" idx="0"/>
          </p:cNvCxnSpPr>
          <p:nvPr/>
        </p:nvCxnSpPr>
        <p:spPr>
          <a:xfrm>
            <a:off x="1107258" y="2628446"/>
            <a:ext cx="1014999" cy="342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2498" y="3344006"/>
            <a:ext cx="87939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u="sng" cap="all" dirty="0">
                <a:solidFill>
                  <a:prstClr val="black"/>
                </a:solidFill>
              </a:rPr>
              <a:t>Ответом на отправленное сообщение может быть: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</a:rPr>
              <a:t>Акцептование сообщений </a:t>
            </a:r>
            <a:r>
              <a:rPr lang="ru-RU" sz="1600" dirty="0" smtClean="0">
                <a:solidFill>
                  <a:prstClr val="black"/>
                </a:solidFill>
              </a:rPr>
              <a:t>статус </a:t>
            </a:r>
            <a:r>
              <a:rPr lang="ru-RU" sz="1600" dirty="0">
                <a:solidFill>
                  <a:prstClr val="black"/>
                </a:solidFill>
              </a:rPr>
              <a:t>сообщения поменяется на «Принято» - </a:t>
            </a:r>
            <a:r>
              <a:rPr lang="ru-RU" sz="1600" b="1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1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Направленный файл </a:t>
            </a:r>
            <a:r>
              <a:rPr lang="ru-RU" sz="1600" b="1" dirty="0" smtClean="0">
                <a:solidFill>
                  <a:prstClr val="black"/>
                </a:solidFill>
              </a:rPr>
              <a:t>успешно прошел технологический контроль </a:t>
            </a:r>
            <a:r>
              <a:rPr lang="ru-RU" sz="1600" dirty="0" smtClean="0">
                <a:solidFill>
                  <a:prstClr val="black"/>
                </a:solidFill>
              </a:rPr>
              <a:t>и принят к дальнейшей проработке.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</a:rPr>
              <a:t>Отклонение сообщения </a:t>
            </a: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данном случае статус </a:t>
            </a:r>
            <a:r>
              <a:rPr lang="ru-RU" sz="1600" dirty="0" smtClean="0">
                <a:solidFill>
                  <a:prstClr val="black"/>
                </a:solidFill>
              </a:rPr>
              <a:t>изменится </a:t>
            </a:r>
            <a:r>
              <a:rPr lang="ru-RU" sz="1600" dirty="0">
                <a:solidFill>
                  <a:prstClr val="black"/>
                </a:solidFill>
              </a:rPr>
              <a:t>на «ОШИБКА</a:t>
            </a:r>
            <a:r>
              <a:rPr lang="ru-RU" sz="1600" dirty="0" smtClean="0">
                <a:solidFill>
                  <a:prstClr val="black"/>
                </a:solidFill>
              </a:rPr>
              <a:t>» - </a:t>
            </a:r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1"/>
            <a:r>
              <a:rPr lang="ru-RU" sz="1600" dirty="0" smtClean="0">
                <a:solidFill>
                  <a:prstClr val="black"/>
                </a:solidFill>
              </a:rPr>
              <a:t>Будет выслан </a:t>
            </a:r>
            <a:r>
              <a:rPr lang="ru-RU" sz="1600" dirty="0">
                <a:solidFill>
                  <a:prstClr val="black"/>
                </a:solidFill>
              </a:rPr>
              <a:t>ответ с текстом, характеризующим причину </a:t>
            </a:r>
            <a:r>
              <a:rPr lang="ru-RU" sz="1600" dirty="0" smtClean="0">
                <a:solidFill>
                  <a:prstClr val="black"/>
                </a:solidFill>
              </a:rPr>
              <a:t>отклонения. </a:t>
            </a:r>
          </a:p>
          <a:p>
            <a:pPr lvl="1"/>
            <a:r>
              <a:rPr lang="ru-RU" sz="1600" dirty="0" smtClean="0">
                <a:solidFill>
                  <a:prstClr val="black"/>
                </a:solidFill>
              </a:rPr>
              <a:t>К </a:t>
            </a:r>
            <a:r>
              <a:rPr lang="ru-RU" sz="1600" dirty="0">
                <a:solidFill>
                  <a:prstClr val="black"/>
                </a:solidFill>
              </a:rPr>
              <a:t>сообщению могут быть приложены файлы. 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245465" y="946136"/>
            <a:ext cx="455973" cy="4610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" y="1474239"/>
            <a:ext cx="5036190" cy="40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65087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Проведение контроля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42889" y="744803"/>
            <a:ext cx="8597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/>
              <a:t>Для запуска </a:t>
            </a:r>
            <a:r>
              <a:rPr lang="ru-RU" altLang="ru-RU" sz="2000" b="1" dirty="0"/>
              <a:t>межтабличных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внутриформенных</a:t>
            </a:r>
            <a:r>
              <a:rPr lang="ru-RU" altLang="ru-RU" sz="2000" dirty="0"/>
              <a:t>),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межформенных</a:t>
            </a:r>
            <a:r>
              <a:rPr lang="ru-RU" altLang="ru-RU" sz="2000" b="1" dirty="0"/>
              <a:t> и межгодовых </a:t>
            </a:r>
            <a:r>
              <a:rPr lang="ru-RU" altLang="ru-RU" sz="2000" dirty="0"/>
              <a:t>контролей</a:t>
            </a:r>
            <a:r>
              <a:rPr lang="ru-RU" altLang="ru-RU" sz="2000" b="1" dirty="0"/>
              <a:t>:</a:t>
            </a:r>
            <a:r>
              <a:rPr lang="ru-RU" altLang="ru-RU" sz="2000" dirty="0"/>
              <a:t> меню </a:t>
            </a:r>
            <a:r>
              <a:rPr lang="ru-RU" altLang="ru-RU" sz="2000" b="1" dirty="0">
                <a:solidFill>
                  <a:srgbClr val="FF0000"/>
                </a:solidFill>
              </a:rPr>
              <a:t>Оператор</a:t>
            </a:r>
            <a:r>
              <a:rPr lang="ru-RU" altLang="ru-RU" sz="2000" dirty="0"/>
              <a:t> – </a:t>
            </a:r>
            <a:r>
              <a:rPr lang="ru-RU" altLang="ru-RU" sz="2000" b="1" dirty="0">
                <a:solidFill>
                  <a:srgbClr val="FF0000"/>
                </a:solidFill>
              </a:rPr>
              <a:t>Контроль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67944" y="2374817"/>
            <a:ext cx="1541860" cy="3386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0777" y="1474239"/>
            <a:ext cx="2650331" cy="3932099"/>
          </a:xfrm>
          <a:prstGeom prst="roundRect">
            <a:avLst>
              <a:gd name="adj" fmla="val 5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Направление базы данных в ЦНИИОИЗ необходимо осуществлять только </a:t>
            </a:r>
            <a:r>
              <a:rPr lang="ru-RU" sz="2400" b="1" dirty="0">
                <a:solidFill>
                  <a:srgbClr val="0000FF"/>
                </a:solidFill>
              </a:rPr>
              <a:t>после проведения и анализа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результатов </a:t>
            </a:r>
            <a:r>
              <a:rPr lang="ru-RU" sz="2400" b="1" dirty="0">
                <a:solidFill>
                  <a:srgbClr val="0000FF"/>
                </a:solidFill>
              </a:rPr>
              <a:t>всех видов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69179" y="1641740"/>
            <a:ext cx="1526757" cy="46963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4838" y="1777380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2857500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2189683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282" y="4161089"/>
            <a:ext cx="1914510" cy="1288699"/>
          </a:xfrm>
          <a:prstGeom prst="roundRect">
            <a:avLst>
              <a:gd name="adj" fmla="val 746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80257" y="4297660"/>
            <a:ext cx="1541860" cy="600067"/>
          </a:xfrm>
          <a:prstGeom prst="roundRect">
            <a:avLst>
              <a:gd name="adj" fmla="val 746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91218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9" y="93928"/>
            <a:ext cx="8639175" cy="65087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Проведение контроля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2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5" y="1201316"/>
            <a:ext cx="829620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235197" y="2041409"/>
            <a:ext cx="1387500" cy="600067"/>
          </a:xfrm>
          <a:prstGeom prst="roundRect">
            <a:avLst>
              <a:gd name="adj" fmla="val 7465"/>
            </a:avLst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2401" y="3477387"/>
            <a:ext cx="5442708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 проверок в формате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74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ЦНИИОИЗ 97-2003</Template>
  <TotalTime>3203</TotalTime>
  <Words>990</Words>
  <Application>Microsoft Office PowerPoint</Application>
  <PresentationFormat>Экран (16:10)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презентации ЦНИИОИЗ 97-2003</vt:lpstr>
      <vt:lpstr>1_Шаблон презентации ЦНИИОИЗ 97-2003</vt:lpstr>
      <vt:lpstr>Презентация PowerPoint</vt:lpstr>
      <vt:lpstr>Информационная поддержка</vt:lpstr>
      <vt:lpstr>Презентация PowerPoint</vt:lpstr>
      <vt:lpstr>Презентация PowerPoint</vt:lpstr>
      <vt:lpstr>Переписка с Субъектами РФ - прием файлов DBF</vt:lpstr>
      <vt:lpstr>Новое сообщение</vt:lpstr>
      <vt:lpstr>Получение ответа из ЦНИИОИЗ</vt:lpstr>
      <vt:lpstr>Проведение контроля</vt:lpstr>
      <vt:lpstr>Проведение контроля</vt:lpstr>
      <vt:lpstr>Презентация PowerPoint</vt:lpstr>
      <vt:lpstr>Указания по заполнению формы федерального статистического наблюдения</vt:lpstr>
      <vt:lpstr>Основные этапы взаимодействия при формировании  и сборе статистической отчетности </vt:lpstr>
      <vt:lpstr>Органам исполнительной власти субъектов Российской Федерации в сфере охраны здоровья:</vt:lpstr>
      <vt:lpstr>Новое сообщение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Лисненко А.А</dc:creator>
  <cp:lastModifiedBy>User</cp:lastModifiedBy>
  <cp:revision>221</cp:revision>
  <cp:lastPrinted>2017-09-28T20:25:10Z</cp:lastPrinted>
  <dcterms:created xsi:type="dcterms:W3CDTF">2015-09-10T08:43:19Z</dcterms:created>
  <dcterms:modified xsi:type="dcterms:W3CDTF">2019-10-10T11:30:54Z</dcterms:modified>
</cp:coreProperties>
</file>