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9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30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31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32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33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4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4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4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4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4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4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charts/chart4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4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charts/chart49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charts/chart50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charts/chart51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charts/chart52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charts/chart53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charts/chart54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charts/chart55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charts/chart56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charts/chart57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charts/chart58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charts/chart59.xml" ContentType="application/vnd.openxmlformats-officedocument.drawingml.chart+xml"/>
  <Override PartName="/ppt/charts/chart60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</p:sldMasterIdLst>
  <p:notesMasterIdLst>
    <p:notesMasterId r:id="rId41"/>
  </p:notesMasterIdLst>
  <p:sldIdLst>
    <p:sldId id="334" r:id="rId3"/>
    <p:sldId id="296" r:id="rId4"/>
    <p:sldId id="280" r:id="rId5"/>
    <p:sldId id="335" r:id="rId6"/>
    <p:sldId id="297" r:id="rId7"/>
    <p:sldId id="284" r:id="rId8"/>
    <p:sldId id="298" r:id="rId9"/>
    <p:sldId id="285" r:id="rId10"/>
    <p:sldId id="286" r:id="rId11"/>
    <p:sldId id="299" r:id="rId12"/>
    <p:sldId id="287" r:id="rId13"/>
    <p:sldId id="288" r:id="rId14"/>
    <p:sldId id="289" r:id="rId15"/>
    <p:sldId id="300" r:id="rId16"/>
    <p:sldId id="340" r:id="rId17"/>
    <p:sldId id="341" r:id="rId18"/>
    <p:sldId id="301" r:id="rId19"/>
    <p:sldId id="292" r:id="rId20"/>
    <p:sldId id="342" r:id="rId21"/>
    <p:sldId id="343" r:id="rId22"/>
    <p:sldId id="293" r:id="rId23"/>
    <p:sldId id="294" r:id="rId24"/>
    <p:sldId id="344" r:id="rId25"/>
    <p:sldId id="303" r:id="rId26"/>
    <p:sldId id="345" r:id="rId27"/>
    <p:sldId id="304" r:id="rId28"/>
    <p:sldId id="346" r:id="rId29"/>
    <p:sldId id="316" r:id="rId30"/>
    <p:sldId id="305" r:id="rId31"/>
    <p:sldId id="306" r:id="rId32"/>
    <p:sldId id="308" r:id="rId33"/>
    <p:sldId id="309" r:id="rId34"/>
    <p:sldId id="310" r:id="rId35"/>
    <p:sldId id="313" r:id="rId36"/>
    <p:sldId id="317" r:id="rId37"/>
    <p:sldId id="333" r:id="rId38"/>
    <p:sldId id="312" r:id="rId39"/>
    <p:sldId id="314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BCBDBD"/>
    <a:srgbClr val="4472C4"/>
    <a:srgbClr val="E3C6B9"/>
    <a:srgbClr val="C2C2C2"/>
    <a:srgbClr val="8FA2D4"/>
    <a:srgbClr val="000000"/>
    <a:srgbClr val="86C4DA"/>
    <a:srgbClr val="FFC5F0"/>
    <a:srgbClr val="63B3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496" autoAdjust="0"/>
    <p:restoredTop sz="96056" autoAdjust="0"/>
  </p:normalViewPr>
  <p:slideViewPr>
    <p:cSldViewPr snapToGrid="0">
      <p:cViewPr varScale="1">
        <p:scale>
          <a:sx n="127" d="100"/>
          <a:sy n="127" d="100"/>
        </p:scale>
        <p:origin x="168" y="7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2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3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5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6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7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8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9.xlsx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0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1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2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3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4.xlsx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5.xlsx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6.xlsx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7.xlsx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8.xlsx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9.xlsx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0.xlsx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1.xlsx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2.xlsx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3.xlsx"/><Relationship Id="rId2" Type="http://schemas.microsoft.com/office/2011/relationships/chartColorStyle" Target="colors44.xml"/><Relationship Id="rId1" Type="http://schemas.microsoft.com/office/2011/relationships/chartStyle" Target="style44.xml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4.xlsx"/><Relationship Id="rId2" Type="http://schemas.microsoft.com/office/2011/relationships/chartColorStyle" Target="colors45.xml"/><Relationship Id="rId1" Type="http://schemas.microsoft.com/office/2011/relationships/chartStyle" Target="style45.xml"/></Relationships>
</file>

<file path=ppt/charts/_rels/chart5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5.xlsx"/><Relationship Id="rId2" Type="http://schemas.microsoft.com/office/2011/relationships/chartColorStyle" Target="colors46.xml"/><Relationship Id="rId1" Type="http://schemas.microsoft.com/office/2011/relationships/chartStyle" Target="style46.xml"/></Relationships>
</file>

<file path=ppt/charts/_rels/chart5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6.xlsx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5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7.xlsx"/><Relationship Id="rId2" Type="http://schemas.microsoft.com/office/2011/relationships/chartColorStyle" Target="colors48.xml"/><Relationship Id="rId1" Type="http://schemas.microsoft.com/office/2011/relationships/chartStyle" Target="style48.xml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8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6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9.xlsx"/><Relationship Id="rId2" Type="http://schemas.microsoft.com/office/2011/relationships/chartColorStyle" Target="colors49.xml"/><Relationship Id="rId1" Type="http://schemas.microsoft.com/office/2011/relationships/chartStyle" Target="style49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306788346393159E-2"/>
          <c:y val="0.15382550805715231"/>
          <c:w val="0.94538642330721367"/>
          <c:h val="0.613375614071242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Калининградская область оба пола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Лист1!$B$2:$B$8</c:f>
              <c:numCache>
                <c:formatCode>0.0</c:formatCode>
                <c:ptCount val="7"/>
                <c:pt idx="0">
                  <c:v>70.099999999999994</c:v>
                </c:pt>
                <c:pt idx="1">
                  <c:v>70.510000000000005</c:v>
                </c:pt>
                <c:pt idx="2">
                  <c:v>70.28</c:v>
                </c:pt>
                <c:pt idx="3">
                  <c:v>70.58</c:v>
                </c:pt>
                <c:pt idx="4">
                  <c:v>71.92</c:v>
                </c:pt>
                <c:pt idx="5">
                  <c:v>72.62</c:v>
                </c:pt>
                <c:pt idx="6">
                  <c:v>71.599999999999994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EA-4900-A9C2-F940CFE91A0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Российская Федерация оба пола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9.9297412168701492E-3"/>
                  <c:y val="-1.0881234231945306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FEB-4E96-AC50-C0CAE108DBAF}"/>
                </c:ext>
              </c:extLst>
            </c:dLbl>
            <c:dLbl>
              <c:idx val="4"/>
              <c:layout>
                <c:manualLayout>
                  <c:x val="1.737704712952292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F0B-4E8A-AD5B-A81D04CCD0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Лист1!$C$2:$C$8</c:f>
              <c:numCache>
                <c:formatCode>0.0</c:formatCode>
                <c:ptCount val="7"/>
                <c:pt idx="0">
                  <c:v>70.2</c:v>
                </c:pt>
                <c:pt idx="1">
                  <c:v>70.760000000000005</c:v>
                </c:pt>
                <c:pt idx="2">
                  <c:v>70.930000000000007</c:v>
                </c:pt>
                <c:pt idx="3">
                  <c:v>71.39</c:v>
                </c:pt>
                <c:pt idx="4">
                  <c:v>71.87</c:v>
                </c:pt>
                <c:pt idx="5">
                  <c:v>72.7</c:v>
                </c:pt>
                <c:pt idx="6">
                  <c:v>72.8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EA-4900-A9C2-F940CFE91A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6843008"/>
        <c:axId val="46844544"/>
      </c:barChart>
      <c:catAx>
        <c:axId val="468430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6844544"/>
        <c:crosses val="autoZero"/>
        <c:auto val="1"/>
        <c:lblAlgn val="ctr"/>
        <c:lblOffset val="100"/>
        <c:noMultiLvlLbl val="0"/>
      </c:catAx>
      <c:valAx>
        <c:axId val="46844544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46843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0162627182954362E-3"/>
          <c:y val="0.86598555990938952"/>
          <c:w val="0.98876990972062317"/>
          <c:h val="0.103630199064627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997664701103735E-2"/>
          <c:y val="5.1568124183059123E-2"/>
          <c:w val="0.88560798207962121"/>
          <c:h val="0.669123493299530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Калининградская область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4.617155130777326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DB8-4409-B516-BCF6B27BCE34}"/>
                </c:ext>
              </c:extLst>
            </c:dLbl>
            <c:dLbl>
              <c:idx val="5"/>
              <c:layout>
                <c:manualLayout>
                  <c:x val="-4.6171551307772835E-3"/>
                  <c:y val="-2.128806603020584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DB8-4409-B516-BCF6B27BCE3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Лист1!$B$2:$B$7</c:f>
              <c:numCache>
                <c:formatCode>0.0</c:formatCode>
                <c:ptCount val="6"/>
                <c:pt idx="0">
                  <c:v>721.3</c:v>
                </c:pt>
                <c:pt idx="1">
                  <c:v>628.29999999999995</c:v>
                </c:pt>
                <c:pt idx="2">
                  <c:v>594.1</c:v>
                </c:pt>
                <c:pt idx="3">
                  <c:v>574.70000000000005</c:v>
                </c:pt>
                <c:pt idx="4">
                  <c:v>557.1</c:v>
                </c:pt>
                <c:pt idx="5">
                  <c:v>523.20000000000005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66-4270-BB81-EB5F70234A0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Российская Федерация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0777198088497734E-2"/>
                  <c:y val="-1.064403301510292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766-4270-BB81-EB5F70234A0A}"/>
                </c:ext>
              </c:extLst>
            </c:dLbl>
            <c:dLbl>
              <c:idx val="1"/>
              <c:layout>
                <c:manualLayout>
                  <c:x val="1.1542887826943208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766-4270-BB81-EB5F70234A0A}"/>
                </c:ext>
              </c:extLst>
            </c:dLbl>
            <c:dLbl>
              <c:idx val="2"/>
              <c:layout>
                <c:manualLayout>
                  <c:x val="9.234310261554567E-3"/>
                  <c:y val="-4.644722607656989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766-4270-BB81-EB5F70234A0A}"/>
                </c:ext>
              </c:extLst>
            </c:dLbl>
            <c:dLbl>
              <c:idx val="3"/>
              <c:layout>
                <c:manualLayout>
                  <c:x val="9.9297919753479433E-3"/>
                  <c:y val="-2.128806603020584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766-4270-BB81-EB5F70234A0A}"/>
                </c:ext>
              </c:extLst>
            </c:dLbl>
            <c:dLbl>
              <c:idx val="4"/>
              <c:layout>
                <c:manualLayout>
                  <c:x val="1.7377045067978519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766-4270-BB81-EB5F70234A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Лист1!$C$2:$C$7</c:f>
              <c:numCache>
                <c:formatCode>0.0</c:formatCode>
                <c:ptCount val="6"/>
                <c:pt idx="0">
                  <c:v>698.1</c:v>
                </c:pt>
                <c:pt idx="1">
                  <c:v>653.9</c:v>
                </c:pt>
                <c:pt idx="2">
                  <c:v>635.29999999999995</c:v>
                </c:pt>
                <c:pt idx="3">
                  <c:v>616.4</c:v>
                </c:pt>
                <c:pt idx="4">
                  <c:v>584.70000000000005</c:v>
                </c:pt>
                <c:pt idx="5">
                  <c:v>573.6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766-4270-BB81-EB5F70234A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1137536"/>
        <c:axId val="51155712"/>
      </c:barChart>
      <c:catAx>
        <c:axId val="511375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1155712"/>
        <c:crosses val="autoZero"/>
        <c:auto val="1"/>
        <c:lblAlgn val="ctr"/>
        <c:lblOffset val="100"/>
        <c:noMultiLvlLbl val="0"/>
      </c:catAx>
      <c:valAx>
        <c:axId val="51155712"/>
        <c:scaling>
          <c:orientation val="minMax"/>
        </c:scaling>
        <c:delete val="0"/>
        <c:axPos val="l"/>
        <c:numFmt formatCode="0.0" sourceLinked="1"/>
        <c:majorTickMark val="out"/>
        <c:minorTickMark val="none"/>
        <c:tickLblPos val="nextTo"/>
        <c:spPr>
          <a:noFill/>
          <a:ln>
            <a:solidFill>
              <a:srgbClr val="BCBDBD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1137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410928442639029"/>
          <c:y val="0.789389259206974"/>
          <c:w val="0.63631250723702715"/>
          <c:h val="0.103630199064627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237555419863536E-2"/>
          <c:y val="5.4854004830196194E-2"/>
          <c:w val="0.89558233997929226"/>
          <c:h val="0.750781950253958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Калининградская область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4.0254068548065949E-4"/>
                  <c:y val="9.881361418185434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919-468C-99F2-6629BB12DECB}"/>
                </c:ext>
              </c:extLst>
            </c:dLbl>
            <c:dLbl>
              <c:idx val="5"/>
              <c:layout>
                <c:manualLayout>
                  <c:x val="-4.6171551307772835E-3"/>
                  <c:y val="-2.128806603020584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919-468C-99F2-6629BB12DE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Лист1!$B$2:$B$7</c:f>
              <c:numCache>
                <c:formatCode>0.0</c:formatCode>
                <c:ptCount val="6"/>
                <c:pt idx="0">
                  <c:v>207.2</c:v>
                </c:pt>
                <c:pt idx="1">
                  <c:v>221.2</c:v>
                </c:pt>
                <c:pt idx="2">
                  <c:v>195.8</c:v>
                </c:pt>
                <c:pt idx="3">
                  <c:v>198.1</c:v>
                </c:pt>
                <c:pt idx="4">
                  <c:v>203.4</c:v>
                </c:pt>
                <c:pt idx="5">
                  <c:v>203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4BD-4A91-ACCA-C1CC2643D10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Российская Федерация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0777198088497734E-2"/>
                  <c:y val="-1.064403301510292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4BD-4A91-ACCA-C1CC2643D10A}"/>
                </c:ext>
              </c:extLst>
            </c:dLbl>
            <c:dLbl>
              <c:idx val="1"/>
              <c:layout>
                <c:manualLayout>
                  <c:x val="1.1542887826943208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4BD-4A91-ACCA-C1CC2643D10A}"/>
                </c:ext>
              </c:extLst>
            </c:dLbl>
            <c:dLbl>
              <c:idx val="2"/>
              <c:layout>
                <c:manualLayout>
                  <c:x val="9.234310261554567E-3"/>
                  <c:y val="-4.644722607656989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4BD-4A91-ACCA-C1CC2643D10A}"/>
                </c:ext>
              </c:extLst>
            </c:dLbl>
            <c:dLbl>
              <c:idx val="3"/>
              <c:layout>
                <c:manualLayout>
                  <c:x val="9.9297919753479433E-3"/>
                  <c:y val="-2.128806603020584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4BD-4A91-ACCA-C1CC2643D10A}"/>
                </c:ext>
              </c:extLst>
            </c:dLbl>
            <c:dLbl>
              <c:idx val="4"/>
              <c:layout>
                <c:manualLayout>
                  <c:x val="1.7377045067978519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4BD-4A91-ACCA-C1CC2643D10A}"/>
                </c:ext>
              </c:extLst>
            </c:dLbl>
            <c:dLbl>
              <c:idx val="5"/>
              <c:layout>
                <c:manualLayout>
                  <c:x val="1.0536411182201928E-2"/>
                  <c:y val="4.940680709092674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4BD-4A91-ACCA-C1CC2643D1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Лист1!$C$2:$C$7</c:f>
              <c:numCache>
                <c:formatCode>0.0</c:formatCode>
                <c:ptCount val="6"/>
                <c:pt idx="0">
                  <c:v>203.3</c:v>
                </c:pt>
                <c:pt idx="1">
                  <c:v>201.9</c:v>
                </c:pt>
                <c:pt idx="2">
                  <c:v>205.1</c:v>
                </c:pt>
                <c:pt idx="3">
                  <c:v>204.3</c:v>
                </c:pt>
                <c:pt idx="4">
                  <c:v>196.9</c:v>
                </c:pt>
                <c:pt idx="5">
                  <c:v>196.7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4BD-4A91-ACCA-C1CC2643D1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1296128"/>
        <c:axId val="51297664"/>
      </c:barChart>
      <c:catAx>
        <c:axId val="512961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1297664"/>
        <c:crosses val="autoZero"/>
        <c:auto val="1"/>
        <c:lblAlgn val="ctr"/>
        <c:lblOffset val="100"/>
        <c:noMultiLvlLbl val="0"/>
      </c:catAx>
      <c:valAx>
        <c:axId val="51297664"/>
        <c:scaling>
          <c:orientation val="minMax"/>
        </c:scaling>
        <c:delete val="0"/>
        <c:axPos val="l"/>
        <c:numFmt formatCode="0.0" sourceLinked="1"/>
        <c:majorTickMark val="out"/>
        <c:minorTickMark val="none"/>
        <c:tickLblPos val="nextTo"/>
        <c:spPr>
          <a:noFill/>
          <a:ln>
            <a:solidFill>
              <a:srgbClr val="BCBDBD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1296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782581570074601"/>
          <c:y val="0.89314358007170602"/>
          <c:w val="0.58784496376138262"/>
          <c:h val="0.103630199064627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099552514563991E-2"/>
          <c:y val="5.7808411701568516E-2"/>
          <c:w val="0.89624116274580423"/>
          <c:h val="0.629083942362961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Калининградская область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4.617155130777326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4A9-428C-9EFB-6E356783733E}"/>
                </c:ext>
              </c:extLst>
            </c:dLbl>
            <c:dLbl>
              <c:idx val="5"/>
              <c:layout>
                <c:manualLayout>
                  <c:x val="-4.6171551307772835E-3"/>
                  <c:y val="-2.128806603020584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4A9-428C-9EFB-6E35678373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Лист1!$B$2:$B$7</c:f>
              <c:numCache>
                <c:formatCode>0.0</c:formatCode>
                <c:ptCount val="6"/>
                <c:pt idx="0">
                  <c:v>8.1999999999999993</c:v>
                </c:pt>
                <c:pt idx="1">
                  <c:v>7</c:v>
                </c:pt>
                <c:pt idx="2">
                  <c:v>4.8</c:v>
                </c:pt>
                <c:pt idx="3">
                  <c:v>4.0999999999999996</c:v>
                </c:pt>
                <c:pt idx="4">
                  <c:v>3.2</c:v>
                </c:pt>
                <c:pt idx="5">
                  <c:v>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03F-419B-8667-04BFFE1FC01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Российская Федерация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115926701507169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03F-419B-8667-04BFFE1FC012}"/>
                </c:ext>
              </c:extLst>
            </c:dLbl>
            <c:dLbl>
              <c:idx val="1"/>
              <c:layout>
                <c:manualLayout>
                  <c:x val="1.1542887826943208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03F-419B-8667-04BFFE1FC012}"/>
                </c:ext>
              </c:extLst>
            </c:dLbl>
            <c:dLbl>
              <c:idx val="2"/>
              <c:layout>
                <c:manualLayout>
                  <c:x val="-2.429091200297993E-3"/>
                  <c:y val="-4.64469650194372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03F-419B-8667-04BFFE1FC012}"/>
                </c:ext>
              </c:extLst>
            </c:dLbl>
            <c:dLbl>
              <c:idx val="3"/>
              <c:layout>
                <c:manualLayout>
                  <c:x val="-1.7335170320160649E-3"/>
                  <c:y val="-5.206783085416661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03F-419B-8667-04BFFE1FC012}"/>
                </c:ext>
              </c:extLst>
            </c:dLbl>
            <c:dLbl>
              <c:idx val="4"/>
              <c:layout>
                <c:manualLayout>
                  <c:x val="1.0484122927259692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03F-419B-8667-04BFFE1FC0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Лист1!$C$2:$C$7</c:f>
              <c:numCache>
                <c:formatCode>0.0</c:formatCode>
                <c:ptCount val="6"/>
                <c:pt idx="0">
                  <c:v>11.3</c:v>
                </c:pt>
                <c:pt idx="1">
                  <c:v>10</c:v>
                </c:pt>
                <c:pt idx="2">
                  <c:v>9.1999999999999993</c:v>
                </c:pt>
                <c:pt idx="3">
                  <c:v>7.8</c:v>
                </c:pt>
                <c:pt idx="4">
                  <c:v>6.5</c:v>
                </c:pt>
                <c:pt idx="5">
                  <c:v>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03F-419B-8667-04BFFE1FC0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1208576"/>
        <c:axId val="51210112"/>
      </c:barChart>
      <c:catAx>
        <c:axId val="512085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1210112"/>
        <c:crosses val="autoZero"/>
        <c:auto val="1"/>
        <c:lblAlgn val="ctr"/>
        <c:lblOffset val="100"/>
        <c:noMultiLvlLbl val="0"/>
      </c:catAx>
      <c:valAx>
        <c:axId val="51210112"/>
        <c:scaling>
          <c:orientation val="minMax"/>
        </c:scaling>
        <c:delete val="0"/>
        <c:axPos val="l"/>
        <c:numFmt formatCode="0.0" sourceLinked="1"/>
        <c:majorTickMark val="out"/>
        <c:minorTickMark val="none"/>
        <c:tickLblPos val="nextTo"/>
        <c:spPr>
          <a:noFill/>
          <a:ln>
            <a:solidFill>
              <a:srgbClr val="BCBDBD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1208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877468374518291"/>
          <c:y val="0.78938931404117707"/>
          <c:w val="0.6409777491572568"/>
          <c:h val="0.103630199064627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523139734026657E-2"/>
          <c:y val="5.933708372049179E-2"/>
          <c:w val="0.90630677458807174"/>
          <c:h val="0.644902469734308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Калининградская область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4.617155130777326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8F7-4B57-93D0-A4F24FA42D52}"/>
                </c:ext>
              </c:extLst>
            </c:dLbl>
            <c:dLbl>
              <c:idx val="5"/>
              <c:layout>
                <c:manualLayout>
                  <c:x val="-4.6171551307772835E-3"/>
                  <c:y val="-2.128806603020584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8F7-4B57-93D0-A4F24FA42D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Лист1!$B$2:$B$7</c:f>
              <c:numCache>
                <c:formatCode>0.0</c:formatCode>
                <c:ptCount val="6"/>
                <c:pt idx="0">
                  <c:v>8.1300000000000008</c:v>
                </c:pt>
                <c:pt idx="1">
                  <c:v>7.35</c:v>
                </c:pt>
                <c:pt idx="2">
                  <c:v>10.486000000000001</c:v>
                </c:pt>
                <c:pt idx="3">
                  <c:v>10.496</c:v>
                </c:pt>
                <c:pt idx="4">
                  <c:v>6.3</c:v>
                </c:pt>
                <c:pt idx="5">
                  <c:v>8.1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682-4286-AB18-645B9991A98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Российская Федерация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0777198088497734E-2"/>
                  <c:y val="-1.064403301510292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682-4286-AB18-645B9991A98D}"/>
                </c:ext>
              </c:extLst>
            </c:dLbl>
            <c:dLbl>
              <c:idx val="1"/>
              <c:layout>
                <c:manualLayout>
                  <c:x val="1.1542887826943208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682-4286-AB18-645B9991A98D}"/>
                </c:ext>
              </c:extLst>
            </c:dLbl>
            <c:dLbl>
              <c:idx val="2"/>
              <c:layout>
                <c:manualLayout>
                  <c:x val="9.234310261554567E-3"/>
                  <c:y val="-4.644722607656989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682-4286-AB18-645B9991A98D}"/>
                </c:ext>
              </c:extLst>
            </c:dLbl>
            <c:dLbl>
              <c:idx val="3"/>
              <c:layout>
                <c:manualLayout>
                  <c:x val="9.9297919753479433E-3"/>
                  <c:y val="-2.128806603020584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682-4286-AB18-645B9991A98D}"/>
                </c:ext>
              </c:extLst>
            </c:dLbl>
            <c:dLbl>
              <c:idx val="4"/>
              <c:layout>
                <c:manualLayout>
                  <c:x val="1.7377045067978519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682-4286-AB18-645B9991A9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Лист1!$C$2:$C$7</c:f>
              <c:numCache>
                <c:formatCode>0.0</c:formatCode>
                <c:ptCount val="6"/>
                <c:pt idx="0">
                  <c:v>14.3</c:v>
                </c:pt>
                <c:pt idx="1">
                  <c:v>14.1</c:v>
                </c:pt>
                <c:pt idx="2">
                  <c:v>12.2</c:v>
                </c:pt>
                <c:pt idx="3">
                  <c:v>10.8</c:v>
                </c:pt>
                <c:pt idx="4">
                  <c:v>10.1</c:v>
                </c:pt>
                <c:pt idx="5">
                  <c:v>9.6999999999999993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682-4286-AB18-645B9991A9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0576000"/>
        <c:axId val="50585984"/>
      </c:barChart>
      <c:catAx>
        <c:axId val="505760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585984"/>
        <c:crosses val="autoZero"/>
        <c:auto val="1"/>
        <c:lblAlgn val="ctr"/>
        <c:lblOffset val="100"/>
        <c:noMultiLvlLbl val="0"/>
      </c:catAx>
      <c:valAx>
        <c:axId val="50585984"/>
        <c:scaling>
          <c:orientation val="minMax"/>
        </c:scaling>
        <c:delete val="0"/>
        <c:axPos val="l"/>
        <c:numFmt formatCode="0.0" sourceLinked="1"/>
        <c:majorTickMark val="out"/>
        <c:minorTickMark val="none"/>
        <c:tickLblPos val="nextTo"/>
        <c:spPr>
          <a:noFill/>
          <a:ln>
            <a:solidFill>
              <a:srgbClr val="BCBDBD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576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727943056985139"/>
          <c:y val="0.82145598513311513"/>
          <c:w val="0.59629152578580102"/>
          <c:h val="0.103630199064627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889209239607377E-2"/>
          <c:y val="6.0411158511061727E-2"/>
          <c:w val="0.89519206757198522"/>
          <c:h val="0.590619094196797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Калининградская область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4.617155130777326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95D-46D4-BF81-9996DD0BCE34}"/>
                </c:ext>
              </c:extLst>
            </c:dLbl>
            <c:dLbl>
              <c:idx val="5"/>
              <c:layout>
                <c:manualLayout>
                  <c:x val="-4.6171551307772835E-3"/>
                  <c:y val="-2.128806603020584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95D-46D4-BF81-9996DD0BCE3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Лист1!$B$2:$B$7</c:f>
              <c:numCache>
                <c:formatCode>0.0</c:formatCode>
                <c:ptCount val="6"/>
                <c:pt idx="0">
                  <c:v>33.6</c:v>
                </c:pt>
                <c:pt idx="1">
                  <c:v>44.2</c:v>
                </c:pt>
                <c:pt idx="2">
                  <c:v>42.459000000000003</c:v>
                </c:pt>
                <c:pt idx="3">
                  <c:v>34.951999999999998</c:v>
                </c:pt>
                <c:pt idx="4">
                  <c:v>35.299999999999997</c:v>
                </c:pt>
                <c:pt idx="5">
                  <c:v>34.200000000000003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4A1-48D7-8F81-360A49070D7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Российская Федерация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115926701507169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4A1-48D7-8F81-360A49070D73}"/>
                </c:ext>
              </c:extLst>
            </c:dLbl>
            <c:dLbl>
              <c:idx val="1"/>
              <c:layout>
                <c:manualLayout>
                  <c:x val="1.1542887826943208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4A1-48D7-8F81-360A49070D73}"/>
                </c:ext>
              </c:extLst>
            </c:dLbl>
            <c:dLbl>
              <c:idx val="2"/>
              <c:layout>
                <c:manualLayout>
                  <c:x val="-2.429091200297993E-3"/>
                  <c:y val="-4.64469650194372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4A1-48D7-8F81-360A49070D73}"/>
                </c:ext>
              </c:extLst>
            </c:dLbl>
            <c:dLbl>
              <c:idx val="3"/>
              <c:layout>
                <c:manualLayout>
                  <c:x val="-1.7335170320160649E-3"/>
                  <c:y val="-5.206783085416661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4A1-48D7-8F81-360A49070D73}"/>
                </c:ext>
              </c:extLst>
            </c:dLbl>
            <c:dLbl>
              <c:idx val="4"/>
              <c:layout>
                <c:manualLayout>
                  <c:x val="1.0484122927259692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4A1-48D7-8F81-360A49070D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Лист1!$C$2:$C$7</c:f>
              <c:numCache>
                <c:formatCode>0.0</c:formatCode>
                <c:ptCount val="6"/>
                <c:pt idx="0" formatCode="General">
                  <c:v>51.6</c:v>
                </c:pt>
                <c:pt idx="1">
                  <c:v>54.5</c:v>
                </c:pt>
                <c:pt idx="2">
                  <c:v>51.8</c:v>
                </c:pt>
                <c:pt idx="3">
                  <c:v>48</c:v>
                </c:pt>
                <c:pt idx="4">
                  <c:v>41.3</c:v>
                </c:pt>
                <c:pt idx="5">
                  <c:v>40.700000000000003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4A1-48D7-8F81-360A49070D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0631424"/>
        <c:axId val="50632960"/>
      </c:barChart>
      <c:catAx>
        <c:axId val="506314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632960"/>
        <c:crosses val="autoZero"/>
        <c:auto val="1"/>
        <c:lblAlgn val="ctr"/>
        <c:lblOffset val="100"/>
        <c:noMultiLvlLbl val="0"/>
      </c:catAx>
      <c:valAx>
        <c:axId val="50632960"/>
        <c:scaling>
          <c:orientation val="minMax"/>
        </c:scaling>
        <c:delete val="0"/>
        <c:axPos val="l"/>
        <c:numFmt formatCode="0.0" sourceLinked="1"/>
        <c:majorTickMark val="out"/>
        <c:minorTickMark val="none"/>
        <c:tickLblPos val="nextTo"/>
        <c:spPr>
          <a:noFill/>
          <a:ln>
            <a:solidFill>
              <a:srgbClr val="BCBDBD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631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756839704292785"/>
          <c:y val="0.77376899014969325"/>
          <c:w val="0.66218404482733162"/>
          <c:h val="0.103630199064627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803310800884187E-2"/>
          <c:y val="5.3083445616404885E-2"/>
          <c:w val="0.90460600861557994"/>
          <c:h val="0.625932288319586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Калининградская область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4.617155130777326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6AB-418A-9679-C2F4828E4B20}"/>
                </c:ext>
              </c:extLst>
            </c:dLbl>
            <c:dLbl>
              <c:idx val="3"/>
              <c:layout>
                <c:manualLayout>
                  <c:x val="-1.2867643954655988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083783222416044E-2"/>
                      <c:h val="7.269844174061537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6AB-418A-9679-C2F4828E4B20}"/>
                </c:ext>
              </c:extLst>
            </c:dLbl>
            <c:dLbl>
              <c:idx val="5"/>
              <c:layout>
                <c:manualLayout>
                  <c:x val="-4.6171551307772835E-3"/>
                  <c:y val="-2.128806603020584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6AB-418A-9679-C2F4828E4B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Лист1!$B$2:$B$7</c:f>
              <c:numCache>
                <c:formatCode>0.0</c:formatCode>
                <c:ptCount val="6"/>
                <c:pt idx="0">
                  <c:v>25.2</c:v>
                </c:pt>
                <c:pt idx="1">
                  <c:v>30.1</c:v>
                </c:pt>
                <c:pt idx="2">
                  <c:v>29</c:v>
                </c:pt>
                <c:pt idx="3">
                  <c:v>22.4</c:v>
                </c:pt>
                <c:pt idx="4">
                  <c:v>21.4</c:v>
                </c:pt>
                <c:pt idx="5">
                  <c:v>21.9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8C2-4C68-A438-84C34B3020B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Российская Федерация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115926701507169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8C2-4C68-A438-84C34B3020BA}"/>
                </c:ext>
              </c:extLst>
            </c:dLbl>
            <c:dLbl>
              <c:idx val="1"/>
              <c:layout>
                <c:manualLayout>
                  <c:x val="1.1542887826943208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8C2-4C68-A438-84C34B3020BA}"/>
                </c:ext>
              </c:extLst>
            </c:dLbl>
            <c:dLbl>
              <c:idx val="2"/>
              <c:layout>
                <c:manualLayout>
                  <c:x val="-2.429091200297993E-3"/>
                  <c:y val="-4.64469650194372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8C2-4C68-A438-84C34B3020BA}"/>
                </c:ext>
              </c:extLst>
            </c:dLbl>
            <c:dLbl>
              <c:idx val="3"/>
              <c:layout>
                <c:manualLayout>
                  <c:x val="1.3278665547643132E-2"/>
                  <c:y val="-5.206621557672087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8C2-4C68-A438-84C34B3020BA}"/>
                </c:ext>
              </c:extLst>
            </c:dLbl>
            <c:dLbl>
              <c:idx val="4"/>
              <c:layout>
                <c:manualLayout>
                  <c:x val="1.0484122927259692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8C2-4C68-A438-84C34B3020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Лист1!$C$2:$C$7</c:f>
              <c:numCache>
                <c:formatCode>0.0</c:formatCode>
                <c:ptCount val="6"/>
                <c:pt idx="0">
                  <c:v>26.7</c:v>
                </c:pt>
                <c:pt idx="1">
                  <c:v>27.2</c:v>
                </c:pt>
                <c:pt idx="2">
                  <c:v>23.7</c:v>
                </c:pt>
                <c:pt idx="3">
                  <c:v>21.3</c:v>
                </c:pt>
                <c:pt idx="4">
                  <c:v>17.100000000000001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8C2-4C68-A438-84C34B3020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1891584"/>
        <c:axId val="51926144"/>
      </c:barChart>
      <c:catAx>
        <c:axId val="51891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1926144"/>
        <c:crosses val="autoZero"/>
        <c:auto val="1"/>
        <c:lblAlgn val="ctr"/>
        <c:lblOffset val="100"/>
        <c:noMultiLvlLbl val="0"/>
      </c:catAx>
      <c:valAx>
        <c:axId val="51926144"/>
        <c:scaling>
          <c:orientation val="minMax"/>
        </c:scaling>
        <c:delete val="0"/>
        <c:axPos val="l"/>
        <c:numFmt formatCode="0.0" sourceLinked="1"/>
        <c:majorTickMark val="out"/>
        <c:minorTickMark val="none"/>
        <c:tickLblPos val="nextTo"/>
        <c:spPr>
          <a:noFill/>
          <a:ln>
            <a:solidFill>
              <a:srgbClr val="BCBDBD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1891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756839704292785"/>
          <c:y val="0.77376899014969325"/>
          <c:w val="0.66218404482733162"/>
          <c:h val="0.103630199064627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084629606193953E-2"/>
          <c:y val="5.5070538109638807E-2"/>
          <c:w val="0.90556080954230245"/>
          <c:h val="0.611929671624116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Калининградская область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4.617155130777326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3CF-44F9-BB8B-D8897FA7A098}"/>
                </c:ext>
              </c:extLst>
            </c:dLbl>
            <c:dLbl>
              <c:idx val="5"/>
              <c:layout>
                <c:manualLayout>
                  <c:x val="-4.6171551307772835E-3"/>
                  <c:y val="-2.128806603020584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3CF-44F9-BB8B-D8897FA7A0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Лист1!$B$2:$B$7</c:f>
              <c:numCache>
                <c:formatCode>0.0</c:formatCode>
                <c:ptCount val="6"/>
                <c:pt idx="0">
                  <c:v>23.6</c:v>
                </c:pt>
                <c:pt idx="1">
                  <c:v>24</c:v>
                </c:pt>
                <c:pt idx="2">
                  <c:v>24.16</c:v>
                </c:pt>
                <c:pt idx="3">
                  <c:v>17.832999999999998</c:v>
                </c:pt>
                <c:pt idx="4">
                  <c:v>12.72</c:v>
                </c:pt>
                <c:pt idx="5">
                  <c:v>10.4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6B6-4F52-9A26-61014F83928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Российская Федерация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115926701507169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6B6-4F52-9A26-61014F839281}"/>
                </c:ext>
              </c:extLst>
            </c:dLbl>
            <c:dLbl>
              <c:idx val="1"/>
              <c:layout>
                <c:manualLayout>
                  <c:x val="1.1542887826943208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6B6-4F52-9A26-61014F839281}"/>
                </c:ext>
              </c:extLst>
            </c:dLbl>
            <c:dLbl>
              <c:idx val="2"/>
              <c:layout>
                <c:manualLayout>
                  <c:x val="-2.429091200297993E-3"/>
                  <c:y val="-4.64469650194372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6B6-4F52-9A26-61014F839281}"/>
                </c:ext>
              </c:extLst>
            </c:dLbl>
            <c:dLbl>
              <c:idx val="3"/>
              <c:layout>
                <c:manualLayout>
                  <c:x val="-1.7335170320160649E-3"/>
                  <c:y val="-5.206783085416661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6B6-4F52-9A26-61014F839281}"/>
                </c:ext>
              </c:extLst>
            </c:dLbl>
            <c:dLbl>
              <c:idx val="4"/>
              <c:layout>
                <c:manualLayout>
                  <c:x val="1.0484122927259692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6B6-4F52-9A26-61014F8392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Лист1!$C$2:$C$7</c:f>
              <c:numCache>
                <c:formatCode>0.0</c:formatCode>
                <c:ptCount val="6"/>
                <c:pt idx="0">
                  <c:v>10.1</c:v>
                </c:pt>
                <c:pt idx="1">
                  <c:v>10.6</c:v>
                </c:pt>
                <c:pt idx="2">
                  <c:v>10.4</c:v>
                </c:pt>
                <c:pt idx="3">
                  <c:v>9.6</c:v>
                </c:pt>
                <c:pt idx="4">
                  <c:v>4.5999999999999996</c:v>
                </c:pt>
                <c:pt idx="5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6B6-4F52-9A26-61014F8392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1967872"/>
        <c:axId val="51969408"/>
      </c:barChart>
      <c:catAx>
        <c:axId val="519678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1969408"/>
        <c:crosses val="autoZero"/>
        <c:auto val="1"/>
        <c:lblAlgn val="ctr"/>
        <c:lblOffset val="100"/>
        <c:noMultiLvlLbl val="0"/>
      </c:catAx>
      <c:valAx>
        <c:axId val="51969408"/>
        <c:scaling>
          <c:orientation val="minMax"/>
        </c:scaling>
        <c:delete val="0"/>
        <c:axPos val="l"/>
        <c:numFmt formatCode="0.0" sourceLinked="1"/>
        <c:majorTickMark val="out"/>
        <c:minorTickMark val="none"/>
        <c:tickLblPos val="nextTo"/>
        <c:spPr>
          <a:noFill/>
          <a:ln>
            <a:solidFill>
              <a:srgbClr val="BCBDBD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1967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756839704292785"/>
          <c:y val="0.77376899014969325"/>
          <c:w val="0.66218404482733162"/>
          <c:h val="0.103630199064627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405158179322913E-2"/>
          <c:y val="4.0301491596186116E-2"/>
          <c:w val="0.93863392280401392"/>
          <c:h val="0.700384012094128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Калининградская область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4.617155130777326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E61-464C-AFDB-6EACF6E74D1A}"/>
                </c:ext>
              </c:extLst>
            </c:dLbl>
            <c:dLbl>
              <c:idx val="5"/>
              <c:layout>
                <c:manualLayout>
                  <c:x val="-4.6171551307772835E-3"/>
                  <c:y val="-2.128806603020584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E61-464C-AFDB-6EACF6E74D1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 formatCode="0.0">
                  <c:v>64</c:v>
                </c:pt>
                <c:pt idx="1">
                  <c:v>56.8</c:v>
                </c:pt>
                <c:pt idx="2">
                  <c:v>50.8</c:v>
                </c:pt>
                <c:pt idx="3">
                  <c:v>43.8</c:v>
                </c:pt>
                <c:pt idx="4">
                  <c:v>38.799999999999997</c:v>
                </c:pt>
                <c:pt idx="5">
                  <c:v>35.9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47A-4C30-AFB5-1EFF84CF399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Российская Федерация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115926701507169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47A-4C30-AFB5-1EFF84CF399B}"/>
                </c:ext>
              </c:extLst>
            </c:dLbl>
            <c:dLbl>
              <c:idx val="1"/>
              <c:layout>
                <c:manualLayout>
                  <c:x val="1.1542887826943208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47A-4C30-AFB5-1EFF84CF399B}"/>
                </c:ext>
              </c:extLst>
            </c:dLbl>
            <c:dLbl>
              <c:idx val="2"/>
              <c:layout>
                <c:manualLayout>
                  <c:x val="-2.429091200297993E-3"/>
                  <c:y val="-4.64469650194372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47A-4C30-AFB5-1EFF84CF399B}"/>
                </c:ext>
              </c:extLst>
            </c:dLbl>
            <c:dLbl>
              <c:idx val="3"/>
              <c:layout>
                <c:manualLayout>
                  <c:x val="-1.7335170320160649E-3"/>
                  <c:y val="-5.206783085416661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47A-4C30-AFB5-1EFF84CF399B}"/>
                </c:ext>
              </c:extLst>
            </c:dLbl>
            <c:dLbl>
              <c:idx val="4"/>
              <c:layout>
                <c:manualLayout>
                  <c:x val="1.0484122927259692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47A-4C30-AFB5-1EFF84CF39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 formatCode="0.0">
                  <c:v>63</c:v>
                </c:pt>
                <c:pt idx="1">
                  <c:v>59.5</c:v>
                </c:pt>
                <c:pt idx="2">
                  <c:v>57.7</c:v>
                </c:pt>
                <c:pt idx="3">
                  <c:v>53.3</c:v>
                </c:pt>
                <c:pt idx="4">
                  <c:v>48.3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447A-4C30-AFB5-1EFF84CF39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1671040"/>
        <c:axId val="51672576"/>
      </c:barChart>
      <c:catAx>
        <c:axId val="516710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1672576"/>
        <c:crosses val="autoZero"/>
        <c:auto val="1"/>
        <c:lblAlgn val="ctr"/>
        <c:lblOffset val="100"/>
        <c:noMultiLvlLbl val="0"/>
      </c:catAx>
      <c:valAx>
        <c:axId val="51672576"/>
        <c:scaling>
          <c:orientation val="minMax"/>
        </c:scaling>
        <c:delete val="0"/>
        <c:axPos val="l"/>
        <c:numFmt formatCode="0.0" sourceLinked="1"/>
        <c:majorTickMark val="out"/>
        <c:minorTickMark val="none"/>
        <c:tickLblPos val="nextTo"/>
        <c:spPr>
          <a:noFill/>
          <a:ln>
            <a:solidFill>
              <a:srgbClr val="BCBDBD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1671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756845144016846"/>
          <c:y val="0.81356046379104729"/>
          <c:w val="0.66218404482733162"/>
          <c:h val="0.103630199064627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405158179322913E-2"/>
          <c:y val="4.0301491596186116E-2"/>
          <c:w val="0.93863392280401392"/>
          <c:h val="0.700384012094128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Калининградская область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4.617155130777326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1BA-4A72-966A-658E2907A078}"/>
                </c:ext>
              </c:extLst>
            </c:dLbl>
            <c:dLbl>
              <c:idx val="5"/>
              <c:layout>
                <c:manualLayout>
                  <c:x val="-4.6171551307772835E-3"/>
                  <c:y val="-2.128806603020584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1BA-4A72-966A-658E2907A0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27.7</c:v>
                </c:pt>
                <c:pt idx="1">
                  <c:v>26.8</c:v>
                </c:pt>
                <c:pt idx="2">
                  <c:v>18.2</c:v>
                </c:pt>
                <c:pt idx="3">
                  <c:v>11.4</c:v>
                </c:pt>
                <c:pt idx="4">
                  <c:v>13.2</c:v>
                </c:pt>
                <c:pt idx="5">
                  <c:v>12.9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10D-47AB-863F-8E83A953A5C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Российская Федерация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115926701507169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10D-47AB-863F-8E83A953A5C9}"/>
                </c:ext>
              </c:extLst>
            </c:dLbl>
            <c:dLbl>
              <c:idx val="1"/>
              <c:layout>
                <c:manualLayout>
                  <c:x val="1.1542887826943208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10D-47AB-863F-8E83A953A5C9}"/>
                </c:ext>
              </c:extLst>
            </c:dLbl>
            <c:dLbl>
              <c:idx val="2"/>
              <c:layout>
                <c:manualLayout>
                  <c:x val="-2.429091200297993E-3"/>
                  <c:y val="-4.64469650194372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10D-47AB-863F-8E83A953A5C9}"/>
                </c:ext>
              </c:extLst>
            </c:dLbl>
            <c:dLbl>
              <c:idx val="3"/>
              <c:layout>
                <c:manualLayout>
                  <c:x val="-1.7335170320160649E-3"/>
                  <c:y val="-5.206783085416661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10D-47AB-863F-8E83A953A5C9}"/>
                </c:ext>
              </c:extLst>
            </c:dLbl>
            <c:dLbl>
              <c:idx val="4"/>
              <c:layout>
                <c:manualLayout>
                  <c:x val="1.0484122927259692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10D-47AB-863F-8E83A953A5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16.899999999999999</c:v>
                </c:pt>
                <c:pt idx="1">
                  <c:v>15.1</c:v>
                </c:pt>
                <c:pt idx="2">
                  <c:v>14.5</c:v>
                </c:pt>
                <c:pt idx="3">
                  <c:v>14.5</c:v>
                </c:pt>
                <c:pt idx="4">
                  <c:v>11.3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10D-47AB-863F-8E83A953A5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1726592"/>
        <c:axId val="51744768"/>
      </c:barChart>
      <c:catAx>
        <c:axId val="517265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1744768"/>
        <c:crosses val="autoZero"/>
        <c:auto val="1"/>
        <c:lblAlgn val="ctr"/>
        <c:lblOffset val="100"/>
        <c:noMultiLvlLbl val="0"/>
      </c:catAx>
      <c:valAx>
        <c:axId val="517447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rgbClr val="BCBDBD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1726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756845144016846"/>
          <c:y val="0.81356046379104729"/>
          <c:w val="0.66218404482733162"/>
          <c:h val="0.103630199064627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ru-RU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Число впервые выявленных злокачественных новообразований, человек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2966</c:v>
                </c:pt>
                <c:pt idx="1">
                  <c:v>3000</c:v>
                </c:pt>
                <c:pt idx="2">
                  <c:v>3039</c:v>
                </c:pt>
                <c:pt idx="3">
                  <c:v>3172</c:v>
                </c:pt>
                <c:pt idx="4">
                  <c:v>3547</c:v>
                </c:pt>
                <c:pt idx="5">
                  <c:v>3612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AF-45F0-AA4D-D5C1CDEB44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2368896"/>
        <c:axId val="52370432"/>
      </c:barChart>
      <c:catAx>
        <c:axId val="523688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2370432"/>
        <c:crosses val="autoZero"/>
        <c:auto val="1"/>
        <c:lblAlgn val="ctr"/>
        <c:lblOffset val="100"/>
        <c:noMultiLvlLbl val="0"/>
      </c:catAx>
      <c:valAx>
        <c:axId val="52370432"/>
        <c:scaling>
          <c:orientation val="minMax"/>
          <c:max val="40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rgbClr val="BCBDBD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2368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599237486976828E-2"/>
          <c:y val="5.1854946487189801E-2"/>
          <c:w val="0.86314126716160389"/>
          <c:h val="0.8311398879507730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Мужчины</c:v>
                </c:pt>
              </c:strCache>
            </c:strRef>
          </c:tx>
          <c:spPr>
            <a:ln w="28575" cap="rnd">
              <a:solidFill>
                <a:schemeClr val="accent1">
                  <a:shade val="76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shade val="76000"/>
                </a:schemeClr>
              </a:solidFill>
              <a:ln w="9525">
                <a:solidFill>
                  <a:schemeClr val="accent1">
                    <a:shade val="76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Лист1!$B$2:$B$6</c:f>
              <c:numCache>
                <c:formatCode>0.0</c:formatCode>
                <c:ptCount val="5"/>
                <c:pt idx="0">
                  <c:v>65.099999999999994</c:v>
                </c:pt>
                <c:pt idx="1">
                  <c:v>64.819999999999993</c:v>
                </c:pt>
                <c:pt idx="2">
                  <c:v>65.5</c:v>
                </c:pt>
                <c:pt idx="3">
                  <c:v>66.98</c:v>
                </c:pt>
                <c:pt idx="4">
                  <c:v>67.599999999999994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8D7-44CC-99E9-E63D64B48A1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Женщины</c:v>
                </c:pt>
              </c:strCache>
            </c:strRef>
          </c:tx>
          <c:spPr>
            <a:ln w="28575" cap="rnd">
              <a:solidFill>
                <a:schemeClr val="accent1">
                  <a:tint val="77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tint val="77000"/>
                </a:schemeClr>
              </a:solidFill>
              <a:ln w="9525">
                <a:solidFill>
                  <a:schemeClr val="accent1">
                    <a:tint val="77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Лист1!$C$2:$C$6</c:f>
              <c:numCache>
                <c:formatCode>0.0</c:formatCode>
                <c:ptCount val="5"/>
                <c:pt idx="0">
                  <c:v>75.680000000000007</c:v>
                </c:pt>
                <c:pt idx="1">
                  <c:v>75.58</c:v>
                </c:pt>
                <c:pt idx="2">
                  <c:v>75.400000000000006</c:v>
                </c:pt>
                <c:pt idx="3">
                  <c:v>76.540000000000006</c:v>
                </c:pt>
                <c:pt idx="4">
                  <c:v>77.290000000000006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8D7-44CC-99E9-E63D64B48A1C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7223552"/>
        <c:axId val="47225088"/>
      </c:lineChart>
      <c:catAx>
        <c:axId val="472235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BCBDBD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7225088"/>
        <c:crosses val="autoZero"/>
        <c:auto val="1"/>
        <c:lblAlgn val="ctr"/>
        <c:lblOffset val="100"/>
        <c:noMultiLvlLbl val="0"/>
      </c:catAx>
      <c:valAx>
        <c:axId val="47225088"/>
        <c:scaling>
          <c:orientation val="minMax"/>
          <c:min val="60"/>
        </c:scaling>
        <c:delete val="0"/>
        <c:axPos val="l"/>
        <c:numFmt formatCode="0.0" sourceLinked="1"/>
        <c:majorTickMark val="out"/>
        <c:minorTickMark val="none"/>
        <c:tickLblPos val="nextTo"/>
        <c:spPr>
          <a:noFill/>
          <a:ln>
            <a:solidFill>
              <a:srgbClr val="BCBDBD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7223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90635200272913541"/>
          <c:y val="0.47625996538639476"/>
          <c:w val="8.4425001109755204E-2"/>
          <c:h val="0.168914540582723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ru-RU"/>
    </a:p>
  </c:txPr>
  <c:externalData r:id="rId3">
    <c:autoUpdate val="0"/>
  </c:externalData>
  <c:userShapes r:id="rId4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Число состоящих под диспансерным наблюдением на конец года, человек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22430</c:v>
                </c:pt>
                <c:pt idx="1">
                  <c:v>23589</c:v>
                </c:pt>
                <c:pt idx="2">
                  <c:v>23852</c:v>
                </c:pt>
                <c:pt idx="3">
                  <c:v>23691</c:v>
                </c:pt>
                <c:pt idx="4">
                  <c:v>23790</c:v>
                </c:pt>
                <c:pt idx="5">
                  <c:v>25348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59-42F5-B8D1-D1B10D45F7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2403200"/>
        <c:axId val="52413184"/>
      </c:barChart>
      <c:catAx>
        <c:axId val="524032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2413184"/>
        <c:crosses val="autoZero"/>
        <c:auto val="1"/>
        <c:lblAlgn val="ctr"/>
        <c:lblOffset val="100"/>
        <c:noMultiLvlLbl val="0"/>
      </c:catAx>
      <c:valAx>
        <c:axId val="524131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rgbClr val="BCBDBD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2403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684874891391621E-2"/>
          <c:y val="9.2046407574518957E-2"/>
          <c:w val="0.91213291491774995"/>
          <c:h val="0.773124645876744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Динамика доли злокачественных новообразований, выявленных на ранних стадиях (I-II стадии), 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55.1</c:v>
                </c:pt>
                <c:pt idx="1">
                  <c:v>49.4</c:v>
                </c:pt>
                <c:pt idx="2">
                  <c:v>48.5</c:v>
                </c:pt>
                <c:pt idx="3">
                  <c:v>52.3</c:v>
                </c:pt>
                <c:pt idx="4">
                  <c:v>53.7</c:v>
                </c:pt>
                <c:pt idx="5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7C-4176-93C8-BCE845C71E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2482816"/>
        <c:axId val="52484352"/>
      </c:barChart>
      <c:catAx>
        <c:axId val="52482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2484352"/>
        <c:crosses val="autoZero"/>
        <c:auto val="1"/>
        <c:lblAlgn val="ctr"/>
        <c:lblOffset val="100"/>
        <c:noMultiLvlLbl val="0"/>
      </c:catAx>
      <c:valAx>
        <c:axId val="524843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rgbClr val="BCBDBD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2482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599237486976828E-2"/>
          <c:y val="3.6196199824020954E-2"/>
          <c:w val="0.88686150727610225"/>
          <c:h val="0.68564341638473281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Одногодичная летальность больных с ЗНО</c:v>
                </c:pt>
              </c:strCache>
            </c:strRef>
          </c:tx>
          <c:spPr>
            <a:ln w="28575" cap="rnd">
              <a:solidFill>
                <a:schemeClr val="accent1">
                  <a:shade val="76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shade val="76000"/>
                </a:schemeClr>
              </a:solidFill>
              <a:ln w="9525">
                <a:solidFill>
                  <a:schemeClr val="accent1">
                    <a:shade val="76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Лист1!$B$2:$B$7</c:f>
              <c:numCache>
                <c:formatCode>0.0</c:formatCode>
                <c:ptCount val="6"/>
                <c:pt idx="0" formatCode="General">
                  <c:v>24.9</c:v>
                </c:pt>
                <c:pt idx="1">
                  <c:v>26.3</c:v>
                </c:pt>
                <c:pt idx="2" formatCode="General">
                  <c:v>23.6</c:v>
                </c:pt>
                <c:pt idx="3" formatCode="General">
                  <c:v>25.6</c:v>
                </c:pt>
                <c:pt idx="4" formatCode="General">
                  <c:v>25.25</c:v>
                </c:pt>
                <c:pt idx="5" formatCode="General">
                  <c:v>20.7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F02-4CE6-81A5-2F99848214F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5 летняя выживаемость больных с ЗНО</c:v>
                </c:pt>
              </c:strCache>
            </c:strRef>
          </c:tx>
          <c:spPr>
            <a:ln w="28575" cap="rnd">
              <a:solidFill>
                <a:schemeClr val="accent1">
                  <a:tint val="77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tint val="77000"/>
                </a:schemeClr>
              </a:solidFill>
              <a:ln w="9525">
                <a:solidFill>
                  <a:schemeClr val="accent1">
                    <a:tint val="77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Лист1!$C$2:$C$7</c:f>
              <c:numCache>
                <c:formatCode>0.0</c:formatCode>
                <c:ptCount val="6"/>
                <c:pt idx="0">
                  <c:v>56.88</c:v>
                </c:pt>
                <c:pt idx="1">
                  <c:v>57</c:v>
                </c:pt>
                <c:pt idx="2">
                  <c:v>57.8</c:v>
                </c:pt>
                <c:pt idx="3">
                  <c:v>58.1</c:v>
                </c:pt>
                <c:pt idx="4">
                  <c:v>57.2</c:v>
                </c:pt>
                <c:pt idx="5">
                  <c:v>56.8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F02-4CE6-81A5-2F99848214FD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2518912"/>
        <c:axId val="52520448"/>
      </c:lineChart>
      <c:catAx>
        <c:axId val="525189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BCBDBD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2520448"/>
        <c:crosses val="autoZero"/>
        <c:auto val="1"/>
        <c:lblAlgn val="ctr"/>
        <c:lblOffset val="100"/>
        <c:noMultiLvlLbl val="0"/>
      </c:catAx>
      <c:valAx>
        <c:axId val="52520448"/>
        <c:scaling>
          <c:orientation val="minMax"/>
          <c:max val="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rgbClr val="BCBDBD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2518912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4378003165955259E-2"/>
          <c:y val="0.78845338329992465"/>
          <c:w val="0.94513679840420783"/>
          <c:h val="0.205615263473512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ru-RU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вакцинированных от гриппа, %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 formatCode="0.0">
                  <c:v>30</c:v>
                </c:pt>
                <c:pt idx="1">
                  <c:v>30.2</c:v>
                </c:pt>
                <c:pt idx="2">
                  <c:v>31.1</c:v>
                </c:pt>
                <c:pt idx="3">
                  <c:v>40.1</c:v>
                </c:pt>
                <c:pt idx="4">
                  <c:v>45.5</c:v>
                </c:pt>
                <c:pt idx="5">
                  <c:v>45.3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C3-4401-AE67-FEB3C7A3E0B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84420480"/>
        <c:axId val="84431616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Заболеваемость гриппом (на 100 тыс. человек)</c:v>
                </c:pt>
              </c:strCache>
            </c:strRef>
          </c:tx>
          <c:spPr>
            <a:ln w="28575" cap="rnd">
              <a:solidFill>
                <a:schemeClr val="accent1">
                  <a:tint val="77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2.3203297426078313E-2"/>
                  <c:y val="-9.0627369751105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EC3-4401-AE67-FEB3C7A3E0BA}"/>
                </c:ext>
              </c:extLst>
            </c:dLbl>
            <c:dLbl>
              <c:idx val="1"/>
              <c:layout>
                <c:manualLayout>
                  <c:x val="2.5933097123263998E-2"/>
                  <c:y val="-1.1076550567877742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EC3-4401-AE67-FEB3C7A3E0BA}"/>
                </c:ext>
              </c:extLst>
            </c:dLbl>
            <c:dLbl>
              <c:idx val="2"/>
              <c:layout>
                <c:manualLayout>
                  <c:x val="3.1392696517635363E-2"/>
                  <c:y val="-1.81254739502209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EC3-4401-AE67-FEB3C7A3E0BA}"/>
                </c:ext>
              </c:extLst>
            </c:dLbl>
            <c:dLbl>
              <c:idx val="3"/>
              <c:layout>
                <c:manualLayout>
                  <c:x val="-2.7297996971857841E-3"/>
                  <c:y val="-3.02091232503684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EC3-4401-AE67-FEB3C7A3E0BA}"/>
                </c:ext>
              </c:extLst>
            </c:dLbl>
            <c:dLbl>
              <c:idx val="5"/>
              <c:layout>
                <c:manualLayout>
                  <c:x val="3.0027796669042324E-2"/>
                  <c:y val="3.020912325036845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191-4A3C-ADD0-753CD28323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27.57</c:v>
                </c:pt>
                <c:pt idx="1">
                  <c:v>10.3</c:v>
                </c:pt>
                <c:pt idx="2">
                  <c:v>23.2</c:v>
                </c:pt>
                <c:pt idx="3">
                  <c:v>62.7</c:v>
                </c:pt>
                <c:pt idx="4">
                  <c:v>54.5</c:v>
                </c:pt>
                <c:pt idx="5">
                  <c:v>43.5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EC3-4401-AE67-FEB3C7A3E0B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84420480"/>
        <c:axId val="84431616"/>
      </c:lineChart>
      <c:catAx>
        <c:axId val="84420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4431616"/>
        <c:crosses val="autoZero"/>
        <c:auto val="1"/>
        <c:lblAlgn val="ctr"/>
        <c:lblOffset val="100"/>
        <c:noMultiLvlLbl val="0"/>
      </c:catAx>
      <c:valAx>
        <c:axId val="84431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solidFill>
              <a:srgbClr val="BCBDBD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4420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076924280541575"/>
          <c:y val="0.92724763012996114"/>
          <c:w val="0.66315303472047282"/>
          <c:h val="5.46268959198178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ru-RU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 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64</c:v>
                </c:pt>
                <c:pt idx="1">
                  <c:v>98</c:v>
                </c:pt>
                <c:pt idx="2">
                  <c:v>117</c:v>
                </c:pt>
                <c:pt idx="3">
                  <c:v>120</c:v>
                </c:pt>
                <c:pt idx="4">
                  <c:v>136</c:v>
                </c:pt>
                <c:pt idx="5">
                  <c:v>153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9B-4B41-902D-FD93B18F45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4493824"/>
        <c:axId val="84495360"/>
      </c:barChart>
      <c:catAx>
        <c:axId val="84493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4495360"/>
        <c:crosses val="autoZero"/>
        <c:auto val="1"/>
        <c:lblAlgn val="ctr"/>
        <c:lblOffset val="100"/>
        <c:noMultiLvlLbl val="0"/>
      </c:catAx>
      <c:valAx>
        <c:axId val="844953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4493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3.547041977731076E-2"/>
          <c:y val="8.764938316238198E-2"/>
          <c:w val="0.92905916044537851"/>
          <c:h val="0.752393157968169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 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Лист1!$A$2:$A$6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42.1</c:v>
                </c:pt>
                <c:pt idx="1">
                  <c:v>73.599999999999994</c:v>
                </c:pt>
                <c:pt idx="2">
                  <c:v>85.5</c:v>
                </c:pt>
                <c:pt idx="3">
                  <c:v>90.3</c:v>
                </c:pt>
                <c:pt idx="4">
                  <c:v>97.4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C0C-4899-8904-41BF949244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5694336"/>
        <c:axId val="85695872"/>
      </c:barChart>
      <c:catAx>
        <c:axId val="85694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695872"/>
        <c:crosses val="autoZero"/>
        <c:auto val="1"/>
        <c:lblAlgn val="ctr"/>
        <c:lblOffset val="100"/>
        <c:noMultiLvlLbl val="0"/>
      </c:catAx>
      <c:valAx>
        <c:axId val="856958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5694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3.4412952473668053E-2"/>
          <c:y val="9.9907640317206572E-2"/>
          <c:w val="0.93117409505266391"/>
          <c:h val="0.74696764975057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 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Лист1!$A$2:$A$6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1891</c:v>
                </c:pt>
                <c:pt idx="1">
                  <c:v>2173</c:v>
                </c:pt>
                <c:pt idx="2">
                  <c:v>2252</c:v>
                </c:pt>
                <c:pt idx="3">
                  <c:v>2458</c:v>
                </c:pt>
                <c:pt idx="4">
                  <c:v>2690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D5-4E0C-9DD6-0DBD052897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5595264"/>
        <c:axId val="85596800"/>
      </c:barChart>
      <c:catAx>
        <c:axId val="85595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596800"/>
        <c:crosses val="autoZero"/>
        <c:auto val="1"/>
        <c:lblAlgn val="ctr"/>
        <c:lblOffset val="100"/>
        <c:noMultiLvlLbl val="0"/>
      </c:catAx>
      <c:valAx>
        <c:axId val="855968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5595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 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Лист1!$A$2:$A$5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65.400000000000006</c:v>
                </c:pt>
                <c:pt idx="1">
                  <c:v>94.2</c:v>
                </c:pt>
                <c:pt idx="2">
                  <c:v>92.6</c:v>
                </c:pt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72F-4885-976D-8B24592BB6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5889408"/>
        <c:axId val="85890944"/>
      </c:barChart>
      <c:catAx>
        <c:axId val="85889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890944"/>
        <c:crosses val="autoZero"/>
        <c:auto val="1"/>
        <c:lblAlgn val="ctr"/>
        <c:lblOffset val="100"/>
        <c:noMultiLvlLbl val="0"/>
      </c:catAx>
      <c:valAx>
        <c:axId val="858909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5889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1"/>
          <c:order val="0"/>
          <c:tx>
            <c:strRef>
              <c:f>Лист1!$C$1</c:f>
              <c:strCache>
                <c:ptCount val="1"/>
                <c:pt idx="0">
                  <c:v>Пролечено за счёт ОМС, человек </c:v>
                </c:pt>
              </c:strCache>
            </c:strRef>
          </c:tx>
          <c:spPr>
            <a:solidFill>
              <a:schemeClr val="accent1">
                <a:shade val="8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2686</c:v>
                </c:pt>
                <c:pt idx="1">
                  <c:v>3556</c:v>
                </c:pt>
                <c:pt idx="2">
                  <c:v>3892</c:v>
                </c:pt>
                <c:pt idx="3">
                  <c:v>4398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D35-4524-BD8E-3051949DAE05}"/>
            </c:ext>
          </c:extLst>
        </c:ser>
        <c:ser>
          <c:idx val="2"/>
          <c:order val="1"/>
          <c:tx>
            <c:strRef>
              <c:f>Лист1!$D$1</c:f>
              <c:strCache>
                <c:ptCount val="1"/>
                <c:pt idx="0">
                  <c:v>Пролечено в Федеральных МО за счёт средств федерального бюджета, человек</c:v>
                </c:pt>
              </c:strCache>
            </c:strRef>
          </c:tx>
          <c:spPr>
            <a:solidFill>
              <a:schemeClr val="accent1">
                <a:tint val="8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4553</c:v>
                </c:pt>
                <c:pt idx="1">
                  <c:v>4939</c:v>
                </c:pt>
                <c:pt idx="2">
                  <c:v>4441</c:v>
                </c:pt>
                <c:pt idx="3">
                  <c:v>4635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D35-4524-BD8E-3051949DAE05}"/>
            </c:ext>
          </c:extLst>
        </c:ser>
        <c:ser>
          <c:idx val="3"/>
          <c:order val="2"/>
          <c:tx>
            <c:strRef>
              <c:f>Лист1!$E$1</c:f>
              <c:strCache>
                <c:ptCount val="1"/>
                <c:pt idx="0">
                  <c:v>Пролечено на условиях софинансирования из федерального бюджета, человек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3.691353977012456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D35-4524-BD8E-3051949DAE05}"/>
                </c:ext>
              </c:extLst>
            </c:dLbl>
            <c:dLbl>
              <c:idx val="1"/>
              <c:layout>
                <c:manualLayout>
                  <c:x val="0"/>
                  <c:y val="-2.583947783908721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D35-4524-BD8E-3051949DAE05}"/>
                </c:ext>
              </c:extLst>
            </c:dLbl>
            <c:dLbl>
              <c:idx val="2"/>
              <c:layout>
                <c:manualLayout>
                  <c:x val="0"/>
                  <c:y val="-2.583947783908721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D35-4524-BD8E-3051949DAE05}"/>
                </c:ext>
              </c:extLst>
            </c:dLbl>
            <c:dLbl>
              <c:idx val="3"/>
              <c:layout>
                <c:manualLayout>
                  <c:x val="6.4873827859800589E-17"/>
                  <c:y val="-2.95308318160996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D35-4524-BD8E-3051949DAE0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135</c:v>
                </c:pt>
                <c:pt idx="1">
                  <c:v>126</c:v>
                </c:pt>
                <c:pt idx="2">
                  <c:v>118</c:v>
                </c:pt>
                <c:pt idx="3">
                  <c:v>138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D35-4524-BD8E-3051949DAE0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85778432"/>
        <c:axId val="85779968"/>
      </c:barChart>
      <c:catAx>
        <c:axId val="85778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779968"/>
        <c:crosses val="autoZero"/>
        <c:auto val="1"/>
        <c:lblAlgn val="ctr"/>
        <c:lblOffset val="100"/>
        <c:noMultiLvlLbl val="0"/>
      </c:catAx>
      <c:valAx>
        <c:axId val="857799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778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0244915878320965"/>
          <c:y val="0.13582452460503"/>
          <c:w val="0.86877386279952418"/>
          <c:h val="0.71514991973896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 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24.8</c:v>
                </c:pt>
                <c:pt idx="1">
                  <c:v>25.9</c:v>
                </c:pt>
                <c:pt idx="2">
                  <c:v>25.8</c:v>
                </c:pt>
                <c:pt idx="3">
                  <c:v>26.9</c:v>
                </c:pt>
                <c:pt idx="4">
                  <c:v>26.7</c:v>
                </c:pt>
                <c:pt idx="5">
                  <c:v>27.7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67-41DE-A446-07064EDDFD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414080"/>
        <c:axId val="46415872"/>
      </c:barChart>
      <c:catAx>
        <c:axId val="46414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6415872"/>
        <c:crosses val="autoZero"/>
        <c:auto val="1"/>
        <c:lblAlgn val="ctr"/>
        <c:lblOffset val="100"/>
        <c:noMultiLvlLbl val="0"/>
      </c:catAx>
      <c:valAx>
        <c:axId val="46415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6414080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Лист1!$C$1</c:f>
              <c:strCache>
                <c:ptCount val="1"/>
                <c:pt idx="0">
                  <c:v>2017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layout>
                <c:manualLayout>
                  <c:x val="-3.5905222856317316E-2"/>
                  <c:y val="-7.07900649874070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11A-454B-9BA4-C1117A7DB67C}"/>
                </c:ext>
              </c:extLst>
            </c:dLbl>
            <c:dLbl>
              <c:idx val="7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C56-4FC8-950C-4F7579ADC9E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Лист1!$A$2:$A$13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Лист1!$C$2:$C$13</c:f>
              <c:numCache>
                <c:formatCode>0.0</c:formatCode>
                <c:ptCount val="12"/>
                <c:pt idx="0">
                  <c:v>14.7</c:v>
                </c:pt>
                <c:pt idx="1">
                  <c:v>13.9</c:v>
                </c:pt>
                <c:pt idx="2">
                  <c:v>13.1</c:v>
                </c:pt>
                <c:pt idx="3">
                  <c:v>10.8</c:v>
                </c:pt>
                <c:pt idx="4">
                  <c:v>12.8</c:v>
                </c:pt>
                <c:pt idx="5">
                  <c:v>12.2</c:v>
                </c:pt>
                <c:pt idx="6">
                  <c:v>11</c:v>
                </c:pt>
                <c:pt idx="7">
                  <c:v>12.1</c:v>
                </c:pt>
                <c:pt idx="8">
                  <c:v>12.3</c:v>
                </c:pt>
                <c:pt idx="9">
                  <c:v>13</c:v>
                </c:pt>
                <c:pt idx="10">
                  <c:v>12.2</c:v>
                </c:pt>
                <c:pt idx="11">
                  <c:v>12.3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FA5-46BB-92AE-01E7D242C49C}"/>
            </c:ext>
          </c:extLst>
        </c:ser>
        <c:ser>
          <c:idx val="2"/>
          <c:order val="1"/>
          <c:tx>
            <c:strRef>
              <c:f>Лист1!$D$1</c:f>
              <c:strCache>
                <c:ptCount val="1"/>
                <c:pt idx="0">
                  <c:v>2018</c:v>
                </c:pt>
              </c:strCache>
            </c:strRef>
          </c:tx>
          <c:spPr>
            <a:ln w="28575" cap="rnd">
              <a:solidFill>
                <a:schemeClr val="accent1">
                  <a:tint val="6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C56-4FC8-950C-4F7579ADC9E1}"/>
                </c:ext>
              </c:extLst>
            </c:dLbl>
            <c:dLbl>
              <c:idx val="5"/>
              <c:layout>
                <c:manualLayout>
                  <c:x val="-3.2235498085675163E-2"/>
                  <c:y val="3.70178722750907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C56-4FC8-950C-4F7579ADC9E1}"/>
                </c:ext>
              </c:extLst>
            </c:dLbl>
            <c:dLbl>
              <c:idx val="9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C56-4FC8-950C-4F7579ADC9E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Лист1!$A$2:$A$13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Лист1!$D$2:$D$13</c:f>
              <c:numCache>
                <c:formatCode>0.0</c:formatCode>
                <c:ptCount val="12"/>
                <c:pt idx="0">
                  <c:v>13.2</c:v>
                </c:pt>
                <c:pt idx="1">
                  <c:v>12.4</c:v>
                </c:pt>
                <c:pt idx="2">
                  <c:v>13.1</c:v>
                </c:pt>
                <c:pt idx="3">
                  <c:v>12.4</c:v>
                </c:pt>
                <c:pt idx="4">
                  <c:v>12.6</c:v>
                </c:pt>
                <c:pt idx="5">
                  <c:v>11.8</c:v>
                </c:pt>
                <c:pt idx="6">
                  <c:v>12</c:v>
                </c:pt>
                <c:pt idx="7">
                  <c:v>12.6</c:v>
                </c:pt>
                <c:pt idx="8">
                  <c:v>10.7</c:v>
                </c:pt>
                <c:pt idx="9">
                  <c:v>12.8</c:v>
                </c:pt>
                <c:pt idx="10">
                  <c:v>12.2</c:v>
                </c:pt>
                <c:pt idx="11" formatCode="General">
                  <c:v>11.3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FA5-46BB-92AE-01E7D242C49C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9085440"/>
        <c:axId val="49099520"/>
      </c:lineChart>
      <c:catAx>
        <c:axId val="49085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099520"/>
        <c:crosses val="autoZero"/>
        <c:auto val="1"/>
        <c:lblAlgn val="ctr"/>
        <c:lblOffset val="100"/>
        <c:noMultiLvlLbl val="0"/>
      </c:catAx>
      <c:valAx>
        <c:axId val="49099520"/>
        <c:scaling>
          <c:orientation val="minMax"/>
          <c:max val="14.5"/>
          <c:min val="10.5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085440"/>
        <c:crosses val="autoZero"/>
        <c:crossBetween val="between"/>
        <c:majorUnit val="1"/>
      </c:valAx>
      <c:spPr>
        <a:noFill/>
        <a:ln w="25400">
          <a:noFill/>
        </a:ln>
        <a:effectLst/>
      </c:spPr>
    </c:plotArea>
    <c:legend>
      <c:legendPos val="t"/>
      <c:layout>
        <c:manualLayout>
          <c:xMode val="edge"/>
          <c:yMode val="edge"/>
          <c:x val="0.41937344987839825"/>
          <c:y val="7.4996825921737564E-2"/>
          <c:w val="0.14168113848154301"/>
          <c:h val="9.59206450908081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ru-RU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Оперативная активность круглосуточных стационаров, 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rgbClr val="FF000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51.7</c:v>
                </c:pt>
                <c:pt idx="1">
                  <c:v>52</c:v>
                </c:pt>
                <c:pt idx="2">
                  <c:v>52</c:v>
                </c:pt>
                <c:pt idx="3">
                  <c:v>51</c:v>
                </c:pt>
                <c:pt idx="4" formatCode="0.0">
                  <c:v>59</c:v>
                </c:pt>
                <c:pt idx="5" formatCode="0.0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F4-441C-8539-491970D239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449792"/>
        <c:axId val="46451328"/>
      </c:barChart>
      <c:catAx>
        <c:axId val="46449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6451328"/>
        <c:crosses val="autoZero"/>
        <c:auto val="1"/>
        <c:lblAlgn val="ctr"/>
        <c:lblOffset val="100"/>
        <c:noMultiLvlLbl val="0"/>
      </c:catAx>
      <c:valAx>
        <c:axId val="46451328"/>
        <c:scaling>
          <c:orientation val="minMax"/>
          <c:max val="8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6449792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Число пролеченных больных в дневных стационарах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rgbClr val="FF000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47344</c:v>
                </c:pt>
                <c:pt idx="1">
                  <c:v>47461</c:v>
                </c:pt>
                <c:pt idx="2">
                  <c:v>47662</c:v>
                </c:pt>
                <c:pt idx="3">
                  <c:v>50108</c:v>
                </c:pt>
                <c:pt idx="4">
                  <c:v>50846</c:v>
                </c:pt>
                <c:pt idx="5" formatCode="0.0">
                  <c:v>52846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48-4B9B-8BD5-3AC6503538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521728"/>
        <c:axId val="46527616"/>
      </c:barChart>
      <c:catAx>
        <c:axId val="46521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6527616"/>
        <c:crosses val="autoZero"/>
        <c:auto val="1"/>
        <c:lblAlgn val="ctr"/>
        <c:lblOffset val="100"/>
        <c:noMultiLvlLbl val="0"/>
      </c:catAx>
      <c:valAx>
        <c:axId val="4652761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46521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1206553475075198E-2"/>
          <c:y val="0.11849145728711799"/>
          <c:w val="0.86877386279952418"/>
          <c:h val="0.628484285188832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Число паллиативных коек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50</c:v>
                </c:pt>
                <c:pt idx="1">
                  <c:v>54</c:v>
                </c:pt>
                <c:pt idx="2">
                  <c:v>91</c:v>
                </c:pt>
                <c:pt idx="3">
                  <c:v>95</c:v>
                </c:pt>
                <c:pt idx="4">
                  <c:v>112</c:v>
                </c:pt>
                <c:pt idx="5">
                  <c:v>127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A0-4375-9DB8-C884E842F92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87168512"/>
        <c:axId val="87175552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Обеспеченность паллиативными койками (на 10 тыс. населения)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1.6168822881048706E-2"/>
                  <c:y val="3.03329941770204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2F1-487B-BCC7-9AB9FE205A99}"/>
                </c:ext>
              </c:extLst>
            </c:dLbl>
            <c:dLbl>
              <c:idx val="1"/>
              <c:layout>
                <c:manualLayout>
                  <c:x val="2.0211028601310785E-2"/>
                  <c:y val="4.33328488243149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2F1-487B-BCC7-9AB9FE205A99}"/>
                </c:ext>
              </c:extLst>
            </c:dLbl>
            <c:dLbl>
              <c:idx val="2"/>
              <c:layout>
                <c:manualLayout>
                  <c:x val="1.8863626694556827E-2"/>
                  <c:y val="3.03329941770204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2F1-487B-BCC7-9AB9FE205A99}"/>
                </c:ext>
              </c:extLst>
            </c:dLbl>
            <c:dLbl>
              <c:idx val="3"/>
              <c:layout>
                <c:manualLayout>
                  <c:x val="2.2905832414818902E-2"/>
                  <c:y val="3.46662790594519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2F1-487B-BCC7-9AB9FE205A99}"/>
                </c:ext>
              </c:extLst>
            </c:dLbl>
            <c:dLbl>
              <c:idx val="4"/>
              <c:layout>
                <c:manualLayout>
                  <c:x val="1.7516224787802768E-2"/>
                  <c:y val="4.7666133706746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2F1-487B-BCC7-9AB9FE205A99}"/>
                </c:ext>
              </c:extLst>
            </c:dLbl>
            <c:dLbl>
              <c:idx val="5"/>
              <c:layout>
                <c:manualLayout>
                  <c:x val="2.155843050806484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2F1-487B-BCC7-9AB9FE205A9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0.5</c:v>
                </c:pt>
                <c:pt idx="1">
                  <c:v>0.6</c:v>
                </c:pt>
                <c:pt idx="2">
                  <c:v>0.9</c:v>
                </c:pt>
                <c:pt idx="3" formatCode="0.0">
                  <c:v>1</c:v>
                </c:pt>
                <c:pt idx="4">
                  <c:v>1.1000000000000001</c:v>
                </c:pt>
                <c:pt idx="5">
                  <c:v>1.3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EA0-4375-9DB8-C884E842F92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87178624"/>
        <c:axId val="87177088"/>
      </c:lineChart>
      <c:catAx>
        <c:axId val="87168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7175552"/>
        <c:crosses val="autoZero"/>
        <c:auto val="1"/>
        <c:lblAlgn val="ctr"/>
        <c:lblOffset val="100"/>
        <c:noMultiLvlLbl val="0"/>
      </c:catAx>
      <c:valAx>
        <c:axId val="87175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7168512"/>
        <c:crosses val="autoZero"/>
        <c:crossBetween val="between"/>
      </c:valAx>
      <c:valAx>
        <c:axId val="87177088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7178624"/>
        <c:crosses val="max"/>
        <c:crossBetween val="between"/>
      </c:valAx>
      <c:catAx>
        <c:axId val="871786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717708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13843811929429667"/>
          <c:y val="0.84609809874566755"/>
          <c:w val="0.80003675118271655"/>
          <c:h val="0.101902446675031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Профилактические осмотры и диспансеризация, тыс. человек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-4.617155130777326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736-4B00-A353-03077798D9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2012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184.3</c:v>
                </c:pt>
                <c:pt idx="1">
                  <c:v>319.3</c:v>
                </c:pt>
                <c:pt idx="2">
                  <c:v>423.3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736-4B00-A353-03077798D9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7227776"/>
        <c:axId val="87868544"/>
      </c:barChart>
      <c:catAx>
        <c:axId val="872277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7868544"/>
        <c:crosses val="autoZero"/>
        <c:auto val="1"/>
        <c:lblAlgn val="ctr"/>
        <c:lblOffset val="100"/>
        <c:noMultiLvlLbl val="0"/>
      </c:catAx>
      <c:valAx>
        <c:axId val="878685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rgbClr val="BCBDBD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7227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ru-RU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9 месяцев 2018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>
                  <a:shade val="6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DE8-408D-B248-874AB8624DCD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DE8-408D-B248-874AB8624DCD}"/>
              </c:ext>
            </c:extLst>
          </c:dPt>
          <c:dPt>
            <c:idx val="2"/>
            <c:bubble3D val="0"/>
            <c:spPr>
              <a:solidFill>
                <a:schemeClr val="accent1">
                  <a:tint val="6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DE8-408D-B248-874AB8624DCD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9DE8-408D-B248-874AB8624DCD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9DE8-408D-B248-874AB8624DCD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9DE8-408D-B248-874AB8624D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Здоровы</c:v>
                </c:pt>
                <c:pt idx="1">
                  <c:v>Имеются факты риска</c:v>
                </c:pt>
                <c:pt idx="2">
                  <c:v>Выявлены заболевания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0.39340000000000003</c:v>
                </c:pt>
                <c:pt idx="1">
                  <c:v>0.10489999999999999</c:v>
                </c:pt>
                <c:pt idx="2">
                  <c:v>0.50170000000000003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BB-4A5F-BD5D-4B2E4134FA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ru-RU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3656990028162029E-3"/>
          <c:y val="1.0501931070390548E-2"/>
          <c:w val="0.90965030832204918"/>
          <c:h val="0.8790225555071217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2"/>
              <c:layout>
                <c:manualLayout>
                  <c:x val="-8.9976797321950436E-2"/>
                  <c:y val="-8.38525029954769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EDB-48F9-BEAA-F79D4A9258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Личное интервью</c:v>
                </c:pt>
                <c:pt idx="1">
                  <c:v>Интернет</c:v>
                </c:pt>
                <c:pt idx="2">
                  <c:v>Место опроса (урна)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6695</c:v>
                </c:pt>
                <c:pt idx="1">
                  <c:v>124</c:v>
                </c:pt>
                <c:pt idx="2">
                  <c:v>4098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DB-48F9-BEAA-F79D4A9258F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Личное интервью</c:v>
                </c:pt>
                <c:pt idx="1">
                  <c:v>Интернет</c:v>
                </c:pt>
                <c:pt idx="2">
                  <c:v>Место опроса (урна)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6833</c:v>
                </c:pt>
                <c:pt idx="1">
                  <c:v>116</c:v>
                </c:pt>
                <c:pt idx="2">
                  <c:v>9649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EDB-48F9-BEAA-F79D4A9258F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Личное интервью</c:v>
                </c:pt>
                <c:pt idx="1">
                  <c:v>Интернет</c:v>
                </c:pt>
                <c:pt idx="2">
                  <c:v>Место опроса (урна)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5772</c:v>
                </c:pt>
                <c:pt idx="1">
                  <c:v>31</c:v>
                </c:pt>
                <c:pt idx="2">
                  <c:v>4935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EDB-48F9-BEAA-F79D4A9258F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Личное интервью</c:v>
                </c:pt>
                <c:pt idx="1">
                  <c:v>Интернет</c:v>
                </c:pt>
                <c:pt idx="2">
                  <c:v>Место опроса (урна)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7264</c:v>
                </c:pt>
                <c:pt idx="1">
                  <c:v>120</c:v>
                </c:pt>
                <c:pt idx="2">
                  <c:v>4385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EDB-48F9-BEAA-F79D4A9258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78"/>
        <c:gapDepth val="285"/>
        <c:shape val="box"/>
        <c:axId val="87941504"/>
        <c:axId val="87943040"/>
        <c:axId val="90357760"/>
      </c:bar3DChart>
      <c:catAx>
        <c:axId val="87941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7943040"/>
        <c:crosses val="autoZero"/>
        <c:auto val="0"/>
        <c:lblAlgn val="ctr"/>
        <c:lblOffset val="100"/>
        <c:noMultiLvlLbl val="0"/>
      </c:catAx>
      <c:valAx>
        <c:axId val="87943040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87941504"/>
        <c:crosses val="autoZero"/>
        <c:crossBetween val="between"/>
      </c:valAx>
      <c:serAx>
        <c:axId val="90357760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7943040"/>
        <c:crosses val="autoZero"/>
      </c:ser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926551621564598E-2"/>
          <c:y val="4.7524871037333216E-2"/>
          <c:w val="0.90846798869379819"/>
          <c:h val="0.76411759973206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 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rgbClr val="FF000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Лист1!$A$2:$A$5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75.42</c:v>
                </c:pt>
                <c:pt idx="1">
                  <c:v>78.06</c:v>
                </c:pt>
                <c:pt idx="2">
                  <c:v>79.349999999999994</c:v>
                </c:pt>
                <c:pt idx="3">
                  <c:v>84.4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612-4DD2-875A-E092E291F6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7"/>
        <c:axId val="89148032"/>
        <c:axId val="89149824"/>
      </c:barChart>
      <c:catAx>
        <c:axId val="89148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9149824"/>
        <c:crosses val="autoZero"/>
        <c:auto val="1"/>
        <c:lblAlgn val="ctr"/>
        <c:lblOffset val="100"/>
        <c:noMultiLvlLbl val="0"/>
      </c:catAx>
      <c:valAx>
        <c:axId val="891498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9148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 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rgbClr val="FF000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Лист1!$A$2:$A$5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78.84</c:v>
                </c:pt>
                <c:pt idx="1">
                  <c:v>78.489999999999995</c:v>
                </c:pt>
                <c:pt idx="2">
                  <c:v>79.83</c:v>
                </c:pt>
                <c:pt idx="3">
                  <c:v>86.2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8BA-4820-B895-78D50D45E8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7"/>
        <c:axId val="100222464"/>
        <c:axId val="100224000"/>
      </c:barChart>
      <c:catAx>
        <c:axId val="100222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0224000"/>
        <c:crosses val="autoZero"/>
        <c:auto val="1"/>
        <c:lblAlgn val="ctr"/>
        <c:lblOffset val="100"/>
        <c:noMultiLvlLbl val="0"/>
      </c:catAx>
      <c:valAx>
        <c:axId val="1002240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0222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  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F69-4C48-891C-0F4386460A97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F69-4C48-891C-0F4386460A97}"/>
              </c:ext>
            </c:extLst>
          </c:dPt>
          <c:dPt>
            <c:idx val="2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F69-4C48-891C-0F4386460A97}"/>
              </c:ext>
            </c:extLst>
          </c:dPt>
          <c:dPt>
            <c:idx val="3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F69-4C48-891C-0F4386460A97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F69-4C48-891C-0F4386460A97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F69-4C48-891C-0F4386460A97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F69-4C48-891C-0F4386460A97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F69-4C48-891C-0F4386460A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81</c:v>
                </c:pt>
                <c:pt idx="1">
                  <c:v>78</c:v>
                </c:pt>
                <c:pt idx="2">
                  <c:v>54</c:v>
                </c:pt>
                <c:pt idx="3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F69-4C48-891C-0F4386460A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101787601488946"/>
          <c:y val="0.39000098658492388"/>
          <c:w val="0.27155005745125227"/>
          <c:h val="0.461336129605407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8842862223214365"/>
          <c:y val="0.46950506852188739"/>
          <c:w val="0.38482006718990658"/>
          <c:h val="0.524260976987700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  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70B-41EC-B439-4E2466E19774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70B-41EC-B439-4E2466E19774}"/>
              </c:ext>
            </c:extLst>
          </c:dPt>
          <c:dPt>
            <c:idx val="2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70B-41EC-B439-4E2466E19774}"/>
              </c:ext>
            </c:extLst>
          </c:dPt>
          <c:dPt>
            <c:idx val="3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70B-41EC-B439-4E2466E19774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70B-41EC-B439-4E2466E19774}"/>
                </c:ext>
              </c:extLst>
            </c:dLbl>
            <c:dLbl>
              <c:idx val="1"/>
              <c:layout>
                <c:manualLayout>
                  <c:x val="-6.5987211049507735E-2"/>
                  <c:y val="-7.048369892769101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2937879967279082E-2"/>
                      <c:h val="0.1587935219706244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70B-41EC-B439-4E2466E19774}"/>
                </c:ext>
              </c:extLst>
            </c:dLbl>
            <c:dLbl>
              <c:idx val="2"/>
              <c:layout>
                <c:manualLayout>
                  <c:x val="-4.9490530065009981E-2"/>
                  <c:y val="-0.1339140332514570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9434723322282398E-2"/>
                      <c:h val="0.1587935219706244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370B-41EC-B439-4E2466E19774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70B-41EC-B439-4E2466E197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государственные</c:v>
                </c:pt>
                <c:pt idx="1">
                  <c:v>ведомственные</c:v>
                </c:pt>
                <c:pt idx="2">
                  <c:v>федеральные</c:v>
                </c:pt>
                <c:pt idx="3">
                  <c:v>частные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63</c:v>
                </c:pt>
                <c:pt idx="1">
                  <c:v>4</c:v>
                </c:pt>
                <c:pt idx="2">
                  <c:v>3</c:v>
                </c:pt>
                <c:pt idx="3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70B-41EC-B439-4E2466E197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7689818424533194"/>
          <c:y val="0.54098448235481167"/>
          <c:w val="0.40079822215814709"/>
          <c:h val="0.396615419858551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242070208405332E-2"/>
          <c:y val="5.3516008840263814E-2"/>
          <c:w val="0.8960518214535047"/>
          <c:h val="0.656625282805322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Калининградская область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13.1</c:v>
                </c:pt>
                <c:pt idx="1">
                  <c:v>13.3</c:v>
                </c:pt>
                <c:pt idx="2">
                  <c:v>13.2</c:v>
                </c:pt>
                <c:pt idx="3">
                  <c:v>12.5</c:v>
                </c:pt>
                <c:pt idx="4">
                  <c:v>12.5</c:v>
                </c:pt>
                <c:pt idx="5">
                  <c:v>12.2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92-4553-A66F-E4071D2B9B1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Российская Федерация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9.9297412168701492E-3"/>
                  <c:y val="-1.0881234231945306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692-4553-A66F-E4071D2B9B14}"/>
                </c:ext>
              </c:extLst>
            </c:dLbl>
            <c:dLbl>
              <c:idx val="5"/>
              <c:layout>
                <c:manualLayout>
                  <c:x val="1.737704712952292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692-4553-A66F-E4071D2B9B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Лист1!$C$2:$C$7</c:f>
              <c:numCache>
                <c:formatCode>0.0</c:formatCode>
                <c:ptCount val="6"/>
                <c:pt idx="0">
                  <c:v>13</c:v>
                </c:pt>
                <c:pt idx="1">
                  <c:v>13.1</c:v>
                </c:pt>
                <c:pt idx="2">
                  <c:v>13</c:v>
                </c:pt>
                <c:pt idx="3">
                  <c:v>12.9</c:v>
                </c:pt>
                <c:pt idx="4">
                  <c:v>12.4</c:v>
                </c:pt>
                <c:pt idx="5" formatCode="General">
                  <c:v>12.4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692-4553-A66F-E4071D2B9B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9122688"/>
        <c:axId val="49149056"/>
      </c:barChart>
      <c:catAx>
        <c:axId val="49122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149056"/>
        <c:crosses val="autoZero"/>
        <c:auto val="1"/>
        <c:lblAlgn val="ctr"/>
        <c:lblOffset val="100"/>
        <c:noMultiLvlLbl val="0"/>
      </c:catAx>
      <c:valAx>
        <c:axId val="491490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rgbClr val="BCBDBD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122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412085293493099"/>
          <c:y val="0.79368315100826892"/>
          <c:w val="0.60399234237122224"/>
          <c:h val="0.103630199064627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ru-RU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35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7621457852573309E-2"/>
          <c:y val="5.1265003784949359E-2"/>
          <c:w val="0.87298916488396339"/>
          <c:h val="0.62849552065576153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1.2233733276871835E-2"/>
                  <c:y val="-7.42949873698528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87A-492C-9E7F-3B18F723A4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Амбулаторные </c:v>
                </c:pt>
                <c:pt idx="1">
                  <c:v>Стационарные 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6552</c:v>
                </c:pt>
                <c:pt idx="1">
                  <c:v>3923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87A-492C-9E7F-3B18F723A48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7.3402399661231547E-3"/>
                  <c:y val="-7.42949873698521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87A-492C-9E7F-3B18F723A483}"/>
                </c:ext>
              </c:extLst>
            </c:dLbl>
            <c:dLbl>
              <c:idx val="1"/>
              <c:layout>
                <c:manualLayout>
                  <c:x val="-8.9713007658074138E-17"/>
                  <c:y val="-7.42949873698521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87A-492C-9E7F-3B18F723A4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Амбулаторные </c:v>
                </c:pt>
                <c:pt idx="1">
                  <c:v>Стационарные 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9327</c:v>
                </c:pt>
                <c:pt idx="1">
                  <c:v>7079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87A-492C-9E7F-3B18F723A48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7127226587620739E-2"/>
                  <c:y val="-7.42949873698521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87A-492C-9E7F-3B18F723A483}"/>
                </c:ext>
              </c:extLst>
            </c:dLbl>
            <c:dLbl>
              <c:idx val="1"/>
              <c:layout>
                <c:manualLayout>
                  <c:x val="9.7869866214975402E-3"/>
                  <c:y val="-1.11442481054778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87A-492C-9E7F-3B18F723A4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b" anchorCtr="1">
                <a:norm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Амбулаторные </c:v>
                </c:pt>
                <c:pt idx="1">
                  <c:v>Стационарные 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5997</c:v>
                </c:pt>
                <c:pt idx="1">
                  <c:v>4528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87A-492C-9E7F-3B18F723A483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Амбулаторные </c:v>
                </c:pt>
                <c:pt idx="1">
                  <c:v>Стационарные 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6587</c:v>
                </c:pt>
                <c:pt idx="1">
                  <c:v>5182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87A-492C-9E7F-3B18F723A4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3"/>
        <c:gapDepth val="330"/>
        <c:shape val="box"/>
        <c:axId val="89229952"/>
        <c:axId val="89248128"/>
        <c:axId val="90360448"/>
      </c:bar3DChart>
      <c:catAx>
        <c:axId val="89229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9248128"/>
        <c:crosses val="autoZero"/>
        <c:auto val="1"/>
        <c:lblAlgn val="ctr"/>
        <c:lblOffset val="100"/>
        <c:noMultiLvlLbl val="0"/>
      </c:catAx>
      <c:valAx>
        <c:axId val="89248128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89229952"/>
        <c:crosses val="autoZero"/>
        <c:crossBetween val="between"/>
      </c:valAx>
      <c:serAx>
        <c:axId val="9036044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9248128"/>
        <c:crosses val="autoZero"/>
      </c:ser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405158179322913E-2"/>
          <c:y val="3.2209262292139808E-2"/>
          <c:w val="0.93863392280401392"/>
          <c:h val="0.68150232579971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доезд скорой медицинской помощи в течении 20 минут от времени вызова (% от всех вызовов)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4.617155130777326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690-4DA9-B0C5-625132877342}"/>
                </c:ext>
              </c:extLst>
            </c:dLbl>
            <c:dLbl>
              <c:idx val="5"/>
              <c:layout>
                <c:manualLayout>
                  <c:x val="-4.6171551307772835E-3"/>
                  <c:y val="-2.128806603020584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690-4DA9-B0C5-625132877342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89.2</c:v>
                </c:pt>
                <c:pt idx="1">
                  <c:v>91.9</c:v>
                </c:pt>
                <c:pt idx="2">
                  <c:v>92.7</c:v>
                </c:pt>
                <c:pt idx="3">
                  <c:v>94.4</c:v>
                </c:pt>
                <c:pt idx="4" formatCode="0.0">
                  <c:v>90</c:v>
                </c:pt>
                <c:pt idx="5" formatCode="0.0">
                  <c:v>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EC7-44A6-AFA1-794E28AC0C5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доезд скорой медицинской помощи в течении 20 минут от времени вызова до места ДТП (% от всех вызовов при ДТП)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115926701507169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EC7-44A6-AFA1-794E28AC0C54}"/>
                </c:ext>
              </c:extLst>
            </c:dLbl>
            <c:dLbl>
              <c:idx val="1"/>
              <c:layout>
                <c:manualLayout>
                  <c:x val="1.1542887826943208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EC7-44A6-AFA1-794E28AC0C54}"/>
                </c:ext>
              </c:extLst>
            </c:dLbl>
            <c:dLbl>
              <c:idx val="2"/>
              <c:layout>
                <c:manualLayout>
                  <c:x val="-2.429091200297993E-3"/>
                  <c:y val="-4.64469650194372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EC7-44A6-AFA1-794E28AC0C54}"/>
                </c:ext>
              </c:extLst>
            </c:dLbl>
            <c:dLbl>
              <c:idx val="3"/>
              <c:layout>
                <c:manualLayout>
                  <c:x val="-1.7335170320160649E-3"/>
                  <c:y val="-5.206783085416661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EC7-44A6-AFA1-794E28AC0C54}"/>
                </c:ext>
              </c:extLst>
            </c:dLbl>
            <c:dLbl>
              <c:idx val="4"/>
              <c:layout>
                <c:manualLayout>
                  <c:x val="1.0484122927259692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EC7-44A6-AFA1-794E28AC0C54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94.41</c:v>
                </c:pt>
                <c:pt idx="1">
                  <c:v>95.81</c:v>
                </c:pt>
                <c:pt idx="2">
                  <c:v>97.85</c:v>
                </c:pt>
                <c:pt idx="3">
                  <c:v>94.56</c:v>
                </c:pt>
                <c:pt idx="4">
                  <c:v>96.1</c:v>
                </c:pt>
                <c:pt idx="5" formatCode="0.0">
                  <c:v>95.5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EC7-44A6-AFA1-794E28AC0C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9"/>
        <c:axId val="100385920"/>
        <c:axId val="100387456"/>
      </c:barChart>
      <c:catAx>
        <c:axId val="1003859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0387456"/>
        <c:crosses val="autoZero"/>
        <c:auto val="1"/>
        <c:lblAlgn val="ctr"/>
        <c:lblOffset val="100"/>
        <c:noMultiLvlLbl val="0"/>
      </c:catAx>
      <c:valAx>
        <c:axId val="1003874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rgbClr val="BCBDBD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0385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1733996351876222E-2"/>
          <c:y val="0.76500767903645361"/>
          <c:w val="0.88020748538854554"/>
          <c:h val="0.208827950290902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ru-RU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Всего автомобилей СМП</c:v>
                </c:pt>
              </c:strCache>
            </c:strRef>
          </c:tx>
          <c:spPr>
            <a:solidFill>
              <a:schemeClr val="accent1">
                <a:shade val="8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2017</c:v>
                </c:pt>
                <c:pt idx="2">
                  <c:v>2016</c:v>
                </c:pt>
                <c:pt idx="3">
                  <c:v>2015</c:v>
                </c:pt>
                <c:pt idx="4">
                  <c:v>2014</c:v>
                </c:pt>
                <c:pt idx="5">
                  <c:v>2013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153</c:v>
                </c:pt>
                <c:pt idx="1">
                  <c:v>146</c:v>
                </c:pt>
                <c:pt idx="2">
                  <c:v>138</c:v>
                </c:pt>
                <c:pt idx="3">
                  <c:v>161</c:v>
                </c:pt>
                <c:pt idx="4">
                  <c:v>146</c:v>
                </c:pt>
                <c:pt idx="5">
                  <c:v>155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1B-4450-9AEE-92D3E461F6FC}"/>
            </c:ext>
          </c:extLst>
        </c:ser>
        <c:ser>
          <c:idx val="2"/>
          <c:order val="1"/>
          <c:tx>
            <c:strRef>
              <c:f>Лист1!$C$1</c:f>
              <c:strCache>
                <c:ptCount val="1"/>
                <c:pt idx="0">
                  <c:v>из них старше 5 лет</c:v>
                </c:pt>
              </c:strCache>
            </c:strRef>
          </c:tx>
          <c:spPr>
            <a:solidFill>
              <a:schemeClr val="accent1">
                <a:tint val="8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2017</c:v>
                </c:pt>
                <c:pt idx="2">
                  <c:v>2016</c:v>
                </c:pt>
                <c:pt idx="3">
                  <c:v>2015</c:v>
                </c:pt>
                <c:pt idx="4">
                  <c:v>2014</c:v>
                </c:pt>
                <c:pt idx="5">
                  <c:v>2013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68</c:v>
                </c:pt>
                <c:pt idx="1">
                  <c:v>39</c:v>
                </c:pt>
                <c:pt idx="2">
                  <c:v>54</c:v>
                </c:pt>
                <c:pt idx="3">
                  <c:v>85</c:v>
                </c:pt>
                <c:pt idx="4">
                  <c:v>97</c:v>
                </c:pt>
                <c:pt idx="5">
                  <c:v>103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E1B-4450-9AEE-92D3E461F6FC}"/>
            </c:ext>
          </c:extLst>
        </c:ser>
        <c:ser>
          <c:idx val="3"/>
          <c:order val="2"/>
          <c:tx>
            <c:strRef>
              <c:f>Лист1!$D$1</c:f>
              <c:strCache>
                <c:ptCount val="1"/>
                <c:pt idx="0">
                  <c:v>обновлено </c:v>
                </c:pt>
              </c:strCache>
            </c:strRef>
          </c:tx>
          <c:spPr>
            <a:solidFill>
              <a:schemeClr val="accent1">
                <a:tint val="58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2017</c:v>
                </c:pt>
                <c:pt idx="2">
                  <c:v>2016</c:v>
                </c:pt>
                <c:pt idx="3">
                  <c:v>2015</c:v>
                </c:pt>
                <c:pt idx="4">
                  <c:v>2014</c:v>
                </c:pt>
                <c:pt idx="5">
                  <c:v>2013</c:v>
                </c:pt>
              </c:numCache>
            </c:num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16</c:v>
                </c:pt>
                <c:pt idx="1">
                  <c:v>34</c:v>
                </c:pt>
                <c:pt idx="2">
                  <c:v>24</c:v>
                </c:pt>
                <c:pt idx="3">
                  <c:v>27</c:v>
                </c:pt>
                <c:pt idx="4">
                  <c:v>3</c:v>
                </c:pt>
                <c:pt idx="5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E1B-4450-9AEE-92D3E461F6F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00411648"/>
        <c:axId val="100429824"/>
      </c:barChart>
      <c:catAx>
        <c:axId val="1004116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0429824"/>
        <c:crosses val="autoZero"/>
        <c:auto val="1"/>
        <c:lblAlgn val="ctr"/>
        <c:lblOffset val="100"/>
        <c:noMultiLvlLbl val="0"/>
      </c:catAx>
      <c:valAx>
        <c:axId val="100429824"/>
        <c:scaling>
          <c:orientation val="minMax"/>
          <c:max val="3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0411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ru-RU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Всего автомобилей СМП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2017</c:v>
                </c:pt>
                <c:pt idx="2">
                  <c:v>2016</c:v>
                </c:pt>
                <c:pt idx="3">
                  <c:v>2015</c:v>
                </c:pt>
                <c:pt idx="4">
                  <c:v>2014</c:v>
                </c:pt>
                <c:pt idx="5">
                  <c:v>2013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153</c:v>
                </c:pt>
                <c:pt idx="1">
                  <c:v>146</c:v>
                </c:pt>
                <c:pt idx="2">
                  <c:v>138</c:v>
                </c:pt>
                <c:pt idx="3">
                  <c:v>161</c:v>
                </c:pt>
                <c:pt idx="4">
                  <c:v>146</c:v>
                </c:pt>
                <c:pt idx="5">
                  <c:v>155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A3-4555-AA14-155D2B05849F}"/>
            </c:ext>
          </c:extLst>
        </c:ser>
        <c:ser>
          <c:idx val="2"/>
          <c:order val="1"/>
          <c:tx>
            <c:strRef>
              <c:f>Лист1!$C$1</c:f>
              <c:strCache>
                <c:ptCount val="1"/>
                <c:pt idx="0">
                  <c:v>обновлено </c:v>
                </c:pt>
              </c:strCache>
            </c:strRef>
          </c:tx>
          <c:spPr>
            <a:solidFill>
              <a:schemeClr val="accent1">
                <a:tint val="6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777138501856766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2A3-4555-AA14-155D2B05849F}"/>
                </c:ext>
              </c:extLst>
            </c:dLbl>
            <c:dLbl>
              <c:idx val="1"/>
              <c:layout>
                <c:manualLayout>
                  <c:x val="8.6466939506448404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7718281179299387E-2"/>
                      <c:h val="4.46314277526414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02A3-4555-AA14-155D2B05849F}"/>
                </c:ext>
              </c:extLst>
            </c:dLbl>
            <c:dLbl>
              <c:idx val="2"/>
              <c:layout>
                <c:manualLayout>
                  <c:x val="7.4782217951522942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2A3-4555-AA14-155D2B05849F}"/>
                </c:ext>
              </c:extLst>
            </c:dLbl>
            <c:dLbl>
              <c:idx val="3"/>
              <c:layout>
                <c:manualLayout>
                  <c:x val="7.7119162262508034E-2"/>
                  <c:y val="-2.594090416919352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2A3-4555-AA14-155D2B05849F}"/>
                </c:ext>
              </c:extLst>
            </c:dLbl>
            <c:dLbl>
              <c:idx val="4"/>
              <c:layout>
                <c:manualLayout>
                  <c:x val="4.673888621970184E-2"/>
                  <c:y val="2.5940904169193045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2A3-4555-AA14-155D2B05849F}"/>
                </c:ext>
              </c:extLst>
            </c:dLbl>
            <c:dLbl>
              <c:idx val="5"/>
              <c:layout>
                <c:manualLayout>
                  <c:x val="7.7119162262508034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2A3-4555-AA14-155D2B0584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2017</c:v>
                </c:pt>
                <c:pt idx="2">
                  <c:v>2016</c:v>
                </c:pt>
                <c:pt idx="3">
                  <c:v>2015</c:v>
                </c:pt>
                <c:pt idx="4">
                  <c:v>2014</c:v>
                </c:pt>
                <c:pt idx="5">
                  <c:v>2013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16</c:v>
                </c:pt>
                <c:pt idx="1">
                  <c:v>34</c:v>
                </c:pt>
                <c:pt idx="2">
                  <c:v>24</c:v>
                </c:pt>
                <c:pt idx="3">
                  <c:v>27</c:v>
                </c:pt>
                <c:pt idx="4">
                  <c:v>3</c:v>
                </c:pt>
                <c:pt idx="5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2A3-4555-AA14-155D2B05849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00411648"/>
        <c:axId val="100429824"/>
      </c:barChart>
      <c:catAx>
        <c:axId val="1004116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0429824"/>
        <c:crosses val="autoZero"/>
        <c:auto val="1"/>
        <c:lblAlgn val="ctr"/>
        <c:lblOffset val="100"/>
        <c:noMultiLvlLbl val="0"/>
      </c:catAx>
      <c:valAx>
        <c:axId val="100429824"/>
        <c:scaling>
          <c:orientation val="minMax"/>
          <c:max val="3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0411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ru-RU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Смертность от инфарктов миокарди (на 100 тыс. населения)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25.5</c:v>
                </c:pt>
                <c:pt idx="1">
                  <c:v>26.2</c:v>
                </c:pt>
                <c:pt idx="2">
                  <c:v>23.9</c:v>
                </c:pt>
                <c:pt idx="3">
                  <c:v>24.6</c:v>
                </c:pt>
                <c:pt idx="4">
                  <c:v>24.4</c:v>
                </c:pt>
                <c:pt idx="5">
                  <c:v>25.3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B3-4D52-9A23-19F8F83E5B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1585536"/>
        <c:axId val="91587328"/>
      </c:barChart>
      <c:catAx>
        <c:axId val="915855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1587328"/>
        <c:crosses val="autoZero"/>
        <c:auto val="1"/>
        <c:lblAlgn val="ctr"/>
        <c:lblOffset val="100"/>
        <c:noMultiLvlLbl val="0"/>
      </c:catAx>
      <c:valAx>
        <c:axId val="91587328"/>
        <c:scaling>
          <c:orientation val="minMax"/>
          <c:max val="3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rgbClr val="BCBDBD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1585536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Смертность от инсультов (на 100 тыс. населения)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108.1</c:v>
                </c:pt>
                <c:pt idx="1">
                  <c:v>98.3</c:v>
                </c:pt>
                <c:pt idx="2">
                  <c:v>88.9</c:v>
                </c:pt>
                <c:pt idx="3">
                  <c:v>98.7</c:v>
                </c:pt>
                <c:pt idx="4">
                  <c:v>85.4</c:v>
                </c:pt>
                <c:pt idx="5">
                  <c:v>85.1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E3-4FB9-AF9C-707517EE47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1661056"/>
        <c:axId val="91662592"/>
      </c:barChart>
      <c:catAx>
        <c:axId val="91661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1662592"/>
        <c:crosses val="autoZero"/>
        <c:auto val="1"/>
        <c:lblAlgn val="ctr"/>
        <c:lblOffset val="100"/>
        <c:noMultiLvlLbl val="0"/>
      </c:catAx>
      <c:valAx>
        <c:axId val="91662592"/>
        <c:scaling>
          <c:orientation val="minMax"/>
          <c:max val="12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rgbClr val="BCBDBD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166105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149</c:v>
                </c:pt>
                <c:pt idx="1">
                  <c:v>157</c:v>
                </c:pt>
                <c:pt idx="2">
                  <c:v>166</c:v>
                </c:pt>
                <c:pt idx="3">
                  <c:v>171</c:v>
                </c:pt>
                <c:pt idx="4">
                  <c:v>176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BF-4178-B135-E30A6E5B602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7"/>
        <c:overlap val="-27"/>
        <c:axId val="100912512"/>
        <c:axId val="101013760"/>
      </c:barChart>
      <c:catAx>
        <c:axId val="1009125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1013760"/>
        <c:crosses val="autoZero"/>
        <c:auto val="1"/>
        <c:lblAlgn val="ctr"/>
        <c:lblOffset val="100"/>
        <c:noMultiLvlLbl val="0"/>
      </c:catAx>
      <c:valAx>
        <c:axId val="1010137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0912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268</c:v>
                </c:pt>
                <c:pt idx="1">
                  <c:v>268</c:v>
                </c:pt>
                <c:pt idx="2">
                  <c:v>263</c:v>
                </c:pt>
                <c:pt idx="3">
                  <c:v>264</c:v>
                </c:pt>
                <c:pt idx="4">
                  <c:v>261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A5-4F38-B28F-1D9F3C93B9B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7"/>
        <c:overlap val="-27"/>
        <c:axId val="101028992"/>
        <c:axId val="101474304"/>
      </c:barChart>
      <c:catAx>
        <c:axId val="1010289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1474304"/>
        <c:crosses val="autoZero"/>
        <c:auto val="1"/>
        <c:lblAlgn val="ctr"/>
        <c:lblOffset val="100"/>
        <c:noMultiLvlLbl val="0"/>
      </c:catAx>
      <c:valAx>
        <c:axId val="1014743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1028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42</c:v>
                </c:pt>
                <c:pt idx="1">
                  <c:v>38</c:v>
                </c:pt>
                <c:pt idx="2">
                  <c:v>39</c:v>
                </c:pt>
                <c:pt idx="3">
                  <c:v>38</c:v>
                </c:pt>
                <c:pt idx="4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0A-4043-A37B-72980119BAD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7"/>
        <c:overlap val="-27"/>
        <c:axId val="101493376"/>
        <c:axId val="101500416"/>
      </c:barChart>
      <c:catAx>
        <c:axId val="101493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1500416"/>
        <c:crosses val="autoZero"/>
        <c:auto val="1"/>
        <c:lblAlgn val="ctr"/>
        <c:lblOffset val="100"/>
        <c:noMultiLvlLbl val="0"/>
      </c:catAx>
      <c:valAx>
        <c:axId val="1015004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1493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93974074105848E-2"/>
          <c:y val="4.9746826518061622E-2"/>
          <c:w val="0.904120518517883"/>
          <c:h val="0.701090774248640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350</c:v>
                </c:pt>
                <c:pt idx="1">
                  <c:v>339</c:v>
                </c:pt>
                <c:pt idx="2">
                  <c:v>342</c:v>
                </c:pt>
                <c:pt idx="3">
                  <c:v>348</c:v>
                </c:pt>
                <c:pt idx="4">
                  <c:v>349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36-4C8A-B971-E8D8D530BDC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7"/>
        <c:overlap val="-27"/>
        <c:axId val="101417344"/>
        <c:axId val="101420032"/>
      </c:barChart>
      <c:catAx>
        <c:axId val="101417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1420032"/>
        <c:crosses val="autoZero"/>
        <c:auto val="1"/>
        <c:lblAlgn val="ctr"/>
        <c:lblOffset val="100"/>
        <c:noMultiLvlLbl val="0"/>
      </c:catAx>
      <c:valAx>
        <c:axId val="1014200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1417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Смертность трудоспособного населения общая (на 10000 населения)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Лист1!$B$2:$B$7</c:f>
              <c:numCache>
                <c:formatCode>0.0</c:formatCode>
                <c:ptCount val="6"/>
                <c:pt idx="0">
                  <c:v>560.70000000000005</c:v>
                </c:pt>
                <c:pt idx="1">
                  <c:v>588.9</c:v>
                </c:pt>
                <c:pt idx="2">
                  <c:v>580.4</c:v>
                </c:pt>
                <c:pt idx="3">
                  <c:v>520</c:v>
                </c:pt>
                <c:pt idx="4">
                  <c:v>478.8</c:v>
                </c:pt>
                <c:pt idx="5">
                  <c:v>473.4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1F-4E64-A53E-B48549198C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0124288"/>
        <c:axId val="50125824"/>
      </c:barChart>
      <c:catAx>
        <c:axId val="501242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125824"/>
        <c:crosses val="autoZero"/>
        <c:auto val="1"/>
        <c:lblAlgn val="ctr"/>
        <c:lblOffset val="100"/>
        <c:noMultiLvlLbl val="0"/>
      </c:catAx>
      <c:valAx>
        <c:axId val="50125824"/>
        <c:scaling>
          <c:orientation val="minMax"/>
        </c:scaling>
        <c:delete val="0"/>
        <c:axPos val="l"/>
        <c:numFmt formatCode="0.0" sourceLinked="1"/>
        <c:majorTickMark val="out"/>
        <c:minorTickMark val="none"/>
        <c:tickLblPos val="nextTo"/>
        <c:spPr>
          <a:noFill/>
          <a:ln>
            <a:solidFill>
              <a:srgbClr val="BCBDBD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124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ru-RU"/>
    </a:p>
  </c:txPr>
  <c:externalData r:id="rId3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016160412844208E-2"/>
          <c:y val="3.6196199824020954E-2"/>
          <c:w val="0.91402025686908828"/>
          <c:h val="0.6335092556938323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Врачи</c:v>
                </c:pt>
              </c:strCache>
            </c:strRef>
          </c:tx>
          <c:spPr>
            <a:ln w="22225" cap="rnd">
              <a:solidFill>
                <a:schemeClr val="accent1">
                  <a:shade val="76000"/>
                </a:schemeClr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>
                  <a:shade val="76000"/>
                </a:schemeClr>
              </a:solidFill>
              <a:ln w="9525">
                <a:solidFill>
                  <a:schemeClr val="accent1">
                    <a:shade val="76000"/>
                  </a:schemeClr>
                </a:solidFill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2487</c:v>
                </c:pt>
                <c:pt idx="1">
                  <c:v>2689</c:v>
                </c:pt>
                <c:pt idx="2">
                  <c:v>2695</c:v>
                </c:pt>
                <c:pt idx="3">
                  <c:v>2769</c:v>
                </c:pt>
                <c:pt idx="4">
                  <c:v>2816</c:v>
                </c:pt>
                <c:pt idx="5">
                  <c:v>2864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140-421D-9898-7457479E8D1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медицинский персонал</c:v>
                </c:pt>
              </c:strCache>
            </c:strRef>
          </c:tx>
          <c:spPr>
            <a:ln w="22225" cap="rnd">
              <a:solidFill>
                <a:schemeClr val="accent1">
                  <a:tint val="77000"/>
                </a:schemeClr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1">
                  <a:tint val="77000"/>
                </a:schemeClr>
              </a:solidFill>
              <a:ln w="9525">
                <a:solidFill>
                  <a:schemeClr val="accent1">
                    <a:tint val="77000"/>
                  </a:schemeClr>
                </a:solidFill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5540</c:v>
                </c:pt>
                <c:pt idx="1">
                  <c:v>5841</c:v>
                </c:pt>
                <c:pt idx="2">
                  <c:v>5837</c:v>
                </c:pt>
                <c:pt idx="3">
                  <c:v>5945</c:v>
                </c:pt>
                <c:pt idx="4">
                  <c:v>5948</c:v>
                </c:pt>
                <c:pt idx="5">
                  <c:v>5913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140-421D-9898-7457479E8D11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01221120"/>
        <c:axId val="101222656"/>
      </c:lineChart>
      <c:catAx>
        <c:axId val="1012211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1000" b="0" i="0" u="none" strike="noStrike" kern="1200" cap="all" spc="0" normalizeH="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pPr>
            <a:endParaRPr lang="ru-RU"/>
          </a:p>
        </c:txPr>
        <c:crossAx val="101222656"/>
        <c:crosses val="autoZero"/>
        <c:auto val="1"/>
        <c:lblAlgn val="ctr"/>
        <c:lblOffset val="100"/>
        <c:tickMarkSkip val="1"/>
        <c:noMultiLvlLbl val="0"/>
      </c:catAx>
      <c:valAx>
        <c:axId val="101222656"/>
        <c:scaling>
          <c:orientation val="minMax"/>
          <c:min val="1500"/>
        </c:scaling>
        <c:delete val="1"/>
        <c:axPos val="l"/>
        <c:numFmt formatCode="General" sourceLinked="1"/>
        <c:majorTickMark val="out"/>
        <c:minorTickMark val="none"/>
        <c:tickLblPos val="nextTo"/>
        <c:crossAx val="101221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2793246702875314E-2"/>
          <c:y val="0.76364809010785417"/>
          <c:w val="0.83692882833715632"/>
          <c:h val="9.51462971732410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ru-RU"/>
    </a:p>
  </c:txPr>
  <c:externalData r:id="rId3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85510324120363E-2"/>
          <c:y val="6.0019001992114081E-2"/>
          <c:w val="0.94900126677398811"/>
          <c:h val="0.6265489531084107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врачей</c:v>
                </c:pt>
              </c:strCache>
            </c:strRef>
          </c:tx>
          <c:spPr>
            <a:ln w="22225" cap="rnd">
              <a:solidFill>
                <a:schemeClr val="accent1">
                  <a:shade val="76000"/>
                </a:schemeClr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>
                  <a:shade val="76000"/>
                </a:schemeClr>
              </a:solidFill>
              <a:ln w="9525">
                <a:solidFill>
                  <a:schemeClr val="accent1">
                    <a:shade val="76000"/>
                  </a:schemeClr>
                </a:solidFill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2685</c:v>
                </c:pt>
                <c:pt idx="1">
                  <c:v>2879</c:v>
                </c:pt>
                <c:pt idx="2">
                  <c:v>2888</c:v>
                </c:pt>
                <c:pt idx="3">
                  <c:v>2928</c:v>
                </c:pt>
                <c:pt idx="4">
                  <c:v>2977</c:v>
                </c:pt>
                <c:pt idx="5">
                  <c:v>3019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12C-4BC4-84C6-03C1A807C8D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Численность среднего медицинского персонала</c:v>
                </c:pt>
              </c:strCache>
            </c:strRef>
          </c:tx>
          <c:spPr>
            <a:ln w="22225" cap="rnd">
              <a:solidFill>
                <a:schemeClr val="accent1">
                  <a:tint val="77000"/>
                </a:schemeClr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1">
                  <a:tint val="77000"/>
                </a:schemeClr>
              </a:solidFill>
              <a:ln w="9525">
                <a:solidFill>
                  <a:schemeClr val="accent1">
                    <a:tint val="77000"/>
                  </a:schemeClr>
                </a:solidFill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6038</c:v>
                </c:pt>
                <c:pt idx="1">
                  <c:v>6310</c:v>
                </c:pt>
                <c:pt idx="2">
                  <c:v>6320</c:v>
                </c:pt>
                <c:pt idx="3">
                  <c:v>6354</c:v>
                </c:pt>
                <c:pt idx="4">
                  <c:v>6348</c:v>
                </c:pt>
                <c:pt idx="5">
                  <c:v>6305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12C-4BC4-84C6-03C1A807C8D2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01130624"/>
        <c:axId val="101132160"/>
      </c:lineChart>
      <c:catAx>
        <c:axId val="1011306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1000" b="0" i="0" u="none" strike="noStrike" kern="1200" cap="all" spc="0" normalizeH="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pPr>
            <a:endParaRPr lang="ru-RU"/>
          </a:p>
        </c:txPr>
        <c:crossAx val="101132160"/>
        <c:crosses val="autoZero"/>
        <c:auto val="1"/>
        <c:lblAlgn val="ctr"/>
        <c:lblOffset val="100"/>
        <c:tickMarkSkip val="1"/>
        <c:noMultiLvlLbl val="0"/>
      </c:catAx>
      <c:valAx>
        <c:axId val="101132160"/>
        <c:scaling>
          <c:orientation val="minMax"/>
          <c:min val="1500"/>
        </c:scaling>
        <c:delete val="1"/>
        <c:axPos val="l"/>
        <c:numFmt formatCode="General" sourceLinked="1"/>
        <c:majorTickMark val="out"/>
        <c:minorTickMark val="none"/>
        <c:tickLblPos val="nextTo"/>
        <c:crossAx val="101130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6010423153593654E-2"/>
          <c:y val="0.79806678646863061"/>
          <c:w val="0.83692882833715632"/>
          <c:h val="0.175894940930699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ru-RU"/>
    </a:p>
  </c:txPr>
  <c:externalData r:id="rId3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351311864233376E-2"/>
          <c:y val="6.5277646473075726E-2"/>
          <c:w val="0.74536162241824466"/>
          <c:h val="0.6103380944327423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Специалитет</c:v>
                </c:pt>
              </c:strCache>
            </c:strRef>
          </c:tx>
          <c:spPr>
            <a:ln w="22225" cap="rnd">
              <a:solidFill>
                <a:schemeClr val="accent1">
                  <a:shade val="65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63</c:v>
                </c:pt>
                <c:pt idx="1">
                  <c:v>71</c:v>
                </c:pt>
                <c:pt idx="2">
                  <c:v>76</c:v>
                </c:pt>
                <c:pt idx="3">
                  <c:v>93</c:v>
                </c:pt>
                <c:pt idx="4">
                  <c:v>82</c:v>
                </c:pt>
                <c:pt idx="5">
                  <c:v>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288-45CB-8D7D-BF76437830D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Интернатура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22</c:v>
                </c:pt>
                <c:pt idx="1">
                  <c:v>31</c:v>
                </c:pt>
                <c:pt idx="2">
                  <c:v>30</c:v>
                </c:pt>
                <c:pt idx="3">
                  <c:v>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288-45CB-8D7D-BF76437830D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Ординатура</c:v>
                </c:pt>
              </c:strCache>
            </c:strRef>
          </c:tx>
          <c:spPr>
            <a:ln w="22225" cap="rnd">
              <a:solidFill>
                <a:schemeClr val="accent1">
                  <a:tint val="65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5</c:v>
                </c:pt>
                <c:pt idx="1">
                  <c:v>9</c:v>
                </c:pt>
                <c:pt idx="2">
                  <c:v>26</c:v>
                </c:pt>
                <c:pt idx="3">
                  <c:v>32</c:v>
                </c:pt>
                <c:pt idx="4">
                  <c:v>33</c:v>
                </c:pt>
                <c:pt idx="5">
                  <c:v>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288-45CB-8D7D-BF76437830DB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01291520"/>
        <c:axId val="101293056"/>
      </c:lineChart>
      <c:catAx>
        <c:axId val="1012915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900" b="0" i="0" u="none" strike="noStrike" kern="1200" cap="all" spc="0" normalizeH="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pPr>
            <a:endParaRPr lang="ru-RU"/>
          </a:p>
        </c:txPr>
        <c:crossAx val="101293056"/>
        <c:crosses val="autoZero"/>
        <c:auto val="1"/>
        <c:lblAlgn val="ctr"/>
        <c:lblOffset val="100"/>
        <c:noMultiLvlLbl val="0"/>
      </c:catAx>
      <c:valAx>
        <c:axId val="10129305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1291520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5410648502333528E-2"/>
          <c:y val="0.74947486027058952"/>
          <c:w val="0.89999989758495069"/>
          <c:h val="7.37726956894372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ru-RU"/>
    </a:p>
  </c:txPr>
  <c:externalData r:id="rId3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pPr>
            <a:r>
              <a:rPr lang="ru-RU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Предоставление</a:t>
            </a:r>
            <a:r>
              <a:rPr lang="ru-RU" sz="1200" baseline="0" dirty="0">
                <a:latin typeface="Calibri Light" panose="020F0302020204030204" pitchFamily="34" charset="0"/>
                <a:cs typeface="Calibri Light" panose="020F0302020204030204" pitchFamily="34" charset="0"/>
              </a:rPr>
              <a:t> служебных жилых помещений</a:t>
            </a:r>
            <a:endParaRPr lang="ru-RU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2.8161949960024947E-2"/>
          <c:y val="9.5375144083397187E-2"/>
          <c:w val="0.94367610007995006"/>
          <c:h val="0.6881714425059116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31</c:v>
                </c:pt>
                <c:pt idx="1">
                  <c:v>70</c:v>
                </c:pt>
                <c:pt idx="2">
                  <c:v>36</c:v>
                </c:pt>
                <c:pt idx="3">
                  <c:v>25</c:v>
                </c:pt>
                <c:pt idx="4">
                  <c:v>63</c:v>
                </c:pt>
                <c:pt idx="5">
                  <c:v>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312-4A90-A35B-5550A7AC3C8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Калининград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7470150301124644E-2"/>
                  <c:y val="4.36015524758409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BB3-4615-9A79-FBECC3FD5D9E}"/>
                </c:ext>
              </c:extLst>
            </c:dLbl>
            <c:dLbl>
              <c:idx val="2"/>
              <c:layout>
                <c:manualLayout>
                  <c:x val="-2.8162238696471366E-2"/>
                  <c:y val="4.80068709092541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BB3-4615-9A79-FBECC3FD5D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13</c:v>
                </c:pt>
                <c:pt idx="1">
                  <c:v>52</c:v>
                </c:pt>
                <c:pt idx="2">
                  <c:v>16</c:v>
                </c:pt>
                <c:pt idx="3">
                  <c:v>13</c:v>
                </c:pt>
                <c:pt idx="4">
                  <c:v>32</c:v>
                </c:pt>
                <c:pt idx="5">
                  <c:v>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312-4A90-A35B-5550A7AC3C8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Муниципальные образования</c:v>
                </c:pt>
              </c:strCache>
            </c:strRef>
          </c:tx>
          <c:spPr>
            <a:ln w="28575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480579470070162E-2"/>
                  <c:y val="-3.91962340424277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BB3-4615-9A79-FBECC3FD5D9E}"/>
                </c:ext>
              </c:extLst>
            </c:dLbl>
            <c:dLbl>
              <c:idx val="1"/>
              <c:layout>
                <c:manualLayout>
                  <c:x val="-4.1484016698586486E-2"/>
                  <c:y val="-4.3601552475841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BB3-4615-9A79-FBECC3FD5D9E}"/>
                </c:ext>
              </c:extLst>
            </c:dLbl>
            <c:dLbl>
              <c:idx val="2"/>
              <c:layout>
                <c:manualLayout>
                  <c:x val="-3.6155305497740438E-2"/>
                  <c:y val="-5.681750777608086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BB3-4615-9A79-FBECC3FD5D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18</c:v>
                </c:pt>
                <c:pt idx="1">
                  <c:v>18</c:v>
                </c:pt>
                <c:pt idx="2">
                  <c:v>20</c:v>
                </c:pt>
                <c:pt idx="3">
                  <c:v>12</c:v>
                </c:pt>
                <c:pt idx="4">
                  <c:v>31</c:v>
                </c:pt>
                <c:pt idx="5">
                  <c:v>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312-4A90-A35B-5550A7AC3C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7594880"/>
        <c:axId val="87596416"/>
      </c:lineChart>
      <c:catAx>
        <c:axId val="87594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pPr>
            <a:endParaRPr lang="ru-RU"/>
          </a:p>
        </c:txPr>
        <c:crossAx val="87596416"/>
        <c:crosses val="autoZero"/>
        <c:auto val="1"/>
        <c:lblAlgn val="ctr"/>
        <c:lblOffset val="100"/>
        <c:noMultiLvlLbl val="0"/>
      </c:catAx>
      <c:valAx>
        <c:axId val="875964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7594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b="0" i="0" u="none" strike="noStrike" baseline="0" dirty="0">
                <a:effectLst/>
              </a:rPr>
              <a:t>Реализация программ «Земский доктор» и «Земский фельдшер»</a:t>
            </a:r>
            <a:endParaRPr lang="ru-RU" sz="12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"Земский доктор"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3</c:v>
                </c:pt>
                <c:pt idx="1">
                  <c:v>2</c:v>
                </c:pt>
                <c:pt idx="2">
                  <c:v>4</c:v>
                </c:pt>
                <c:pt idx="3">
                  <c:v>3</c:v>
                </c:pt>
                <c:pt idx="4">
                  <c:v>3</c:v>
                </c:pt>
                <c:pt idx="5">
                  <c:v>7</c:v>
                </c:pt>
                <c:pt idx="6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FA-46BB-A0EA-9AC31FF6EEE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"Земский фельдшер"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Лист1!$C$2:$C$8</c:f>
              <c:numCache>
                <c:formatCode>General</c:formatCode>
                <c:ptCount val="7"/>
                <c:pt idx="6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AFA-46BB-A0EA-9AC31FF6EEE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7672704"/>
        <c:axId val="87674240"/>
      </c:barChart>
      <c:catAx>
        <c:axId val="87672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7674240"/>
        <c:crosses val="autoZero"/>
        <c:auto val="1"/>
        <c:lblAlgn val="ctr"/>
        <c:lblOffset val="100"/>
        <c:noMultiLvlLbl val="0"/>
      </c:catAx>
      <c:valAx>
        <c:axId val="87674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7672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Жилье коммерческого использования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</c:v>
                </c:pt>
                <c:pt idx="1">
                  <c:v>11</c:v>
                </c:pt>
                <c:pt idx="2">
                  <c:v>27</c:v>
                </c:pt>
                <c:pt idx="3">
                  <c:v>16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98-48ED-8073-691C5039CA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7712128"/>
        <c:axId val="87713664"/>
      </c:barChart>
      <c:catAx>
        <c:axId val="877121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7713664"/>
        <c:crosses val="autoZero"/>
        <c:auto val="1"/>
        <c:lblAlgn val="ctr"/>
        <c:lblOffset val="1"/>
        <c:noMultiLvlLbl val="0"/>
      </c:catAx>
      <c:valAx>
        <c:axId val="8771366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7712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Субсидирование первоначального взноса ипотечного кредитования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</c:v>
                </c:pt>
                <c:pt idx="1">
                  <c:v>12</c:v>
                </c:pt>
                <c:pt idx="2">
                  <c:v>9</c:v>
                </c:pt>
                <c:pt idx="3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60-4C38-86B5-1B8C7C826E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1808384"/>
        <c:axId val="101814272"/>
      </c:barChart>
      <c:catAx>
        <c:axId val="101808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1814272"/>
        <c:crosses val="autoZero"/>
        <c:auto val="1"/>
        <c:lblAlgn val="ctr"/>
        <c:lblOffset val="1"/>
        <c:noMultiLvlLbl val="0"/>
      </c:catAx>
      <c:valAx>
        <c:axId val="1018142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1808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405158179322913E-2"/>
          <c:y val="3.2209262292139808E-2"/>
          <c:w val="0.93863392280401392"/>
          <c:h val="0.68150232579971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Врачи</c:v>
                </c:pt>
              </c:strCache>
            </c:strRef>
          </c:tx>
          <c:spPr>
            <a:solidFill>
              <a:schemeClr val="accent1">
                <a:shade val="6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-4.617155130777326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437-45DA-B666-C8E3BD45ED19}"/>
                </c:ext>
              </c:extLst>
            </c:dLbl>
            <c:dLbl>
              <c:idx val="6"/>
              <c:layout>
                <c:manualLayout>
                  <c:x val="-4.6171551307772835E-3"/>
                  <c:y val="-2.128806603020584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437-45DA-B666-C8E3BD45ED19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 formatCode="0.0">
                  <c:v>42</c:v>
                </c:pt>
                <c:pt idx="1">
                  <c:v>44.5</c:v>
                </c:pt>
                <c:pt idx="2">
                  <c:v>44.7</c:v>
                </c:pt>
                <c:pt idx="3">
                  <c:v>45.4</c:v>
                </c:pt>
                <c:pt idx="4">
                  <c:v>52.7</c:v>
                </c:pt>
                <c:pt idx="5">
                  <c:v>61.3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437-45DA-B666-C8E3BD45ED1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медперсонал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2121719785549361E-3"/>
                  <c:y val="-4.644696501943731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437-45DA-B666-C8E3BD45ED19}"/>
                </c:ext>
              </c:extLst>
            </c:dLbl>
            <c:dLbl>
              <c:idx val="1"/>
              <c:layout>
                <c:manualLayout>
                  <c:x val="2.115926701507169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437-45DA-B666-C8E3BD45ED19}"/>
                </c:ext>
              </c:extLst>
            </c:dLbl>
            <c:dLbl>
              <c:idx val="2"/>
              <c:layout>
                <c:manualLayout>
                  <c:x val="1.1542887826943208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437-45DA-B666-C8E3BD45ED19}"/>
                </c:ext>
              </c:extLst>
            </c:dLbl>
            <c:dLbl>
              <c:idx val="3"/>
              <c:layout>
                <c:manualLayout>
                  <c:x val="-2.429091200297993E-3"/>
                  <c:y val="-4.64469650194372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437-45DA-B666-C8E3BD45ED19}"/>
                </c:ext>
              </c:extLst>
            </c:dLbl>
            <c:dLbl>
              <c:idx val="4"/>
              <c:layout>
                <c:manualLayout>
                  <c:x val="-1.7335170320160649E-3"/>
                  <c:y val="-5.206783085416661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437-45DA-B666-C8E3BD45ED19}"/>
                </c:ext>
              </c:extLst>
            </c:dLbl>
            <c:dLbl>
              <c:idx val="5"/>
              <c:layout>
                <c:manualLayout>
                  <c:x val="1.0484122927259692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437-45DA-B666-C8E3BD45ED19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 formatCode="0.0">
                  <c:v>25</c:v>
                </c:pt>
                <c:pt idx="1">
                  <c:v>27.4</c:v>
                </c:pt>
                <c:pt idx="2">
                  <c:v>28.3</c:v>
                </c:pt>
                <c:pt idx="3" formatCode="0.0">
                  <c:v>29</c:v>
                </c:pt>
                <c:pt idx="4">
                  <c:v>30.6</c:v>
                </c:pt>
                <c:pt idx="5">
                  <c:v>33.4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437-45DA-B666-C8E3BD45ED1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Младший медперсонал</c:v>
                </c:pt>
              </c:strCache>
            </c:strRef>
          </c:tx>
          <c:spPr>
            <a:solidFill>
              <a:schemeClr val="accent1">
                <a:tint val="65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15.3</c:v>
                </c:pt>
                <c:pt idx="1">
                  <c:v>17.600000000000001</c:v>
                </c:pt>
                <c:pt idx="2">
                  <c:v>19.100000000000001</c:v>
                </c:pt>
                <c:pt idx="3" formatCode="0.0">
                  <c:v>19</c:v>
                </c:pt>
                <c:pt idx="4">
                  <c:v>24.1</c:v>
                </c:pt>
                <c:pt idx="5">
                  <c:v>30.8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437-45DA-B666-C8E3BD45ED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9"/>
        <c:axId val="101904384"/>
        <c:axId val="101905920"/>
      </c:barChart>
      <c:catAx>
        <c:axId val="101904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1905920"/>
        <c:crosses val="autoZero"/>
        <c:auto val="1"/>
        <c:lblAlgn val="ctr"/>
        <c:lblOffset val="100"/>
        <c:noMultiLvlLbl val="0"/>
      </c:catAx>
      <c:valAx>
        <c:axId val="101905920"/>
        <c:scaling>
          <c:orientation val="minMax"/>
        </c:scaling>
        <c:delete val="0"/>
        <c:axPos val="l"/>
        <c:numFmt formatCode="0.0" sourceLinked="1"/>
        <c:majorTickMark val="out"/>
        <c:minorTickMark val="none"/>
        <c:tickLblPos val="nextTo"/>
        <c:spPr>
          <a:noFill/>
          <a:ln>
            <a:solidFill>
              <a:srgbClr val="BCBDBD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1904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411133562451774"/>
          <c:y val="0.8035878110722271"/>
          <c:w val="0.42564620864064556"/>
          <c:h val="9.97696183867378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ru-RU"/>
    </a:p>
  </c:txPr>
  <c:externalData r:id="rId3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749665044552018E-2"/>
          <c:y val="2.3927186124827513E-2"/>
          <c:w val="0.90197545529907441"/>
          <c:h val="0.732370774848413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Врачи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 dirty="0"/>
                      <a:t>7204</a:t>
                    </a:r>
                    <a:r>
                      <a:rPr lang="ru-RU" baseline="0" dirty="0"/>
                      <a:t> (48,1%)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198-4C59-8E7C-A262087A679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ru-RU" dirty="0"/>
                      <a:t>10396 (66,9%)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3198-4C59-8E7C-A262087A6790}"/>
                </c:ext>
              </c:extLst>
            </c:dLbl>
            <c:dLbl>
              <c:idx val="2"/>
              <c:layout>
                <c:manualLayout>
                  <c:x val="-4.617155130777326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11396 (73,3%)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198-4C59-8E7C-A262087A6790}"/>
                </c:ext>
              </c:extLst>
            </c:dLbl>
            <c:dLbl>
              <c:idx val="3"/>
              <c:layout>
                <c:manualLayout>
                  <c:x val="-5.9024870642504966E-5"/>
                  <c:y val="1.0410226914057507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14349 (100,0%)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198-4C59-8E7C-A262087A6790}"/>
                </c:ext>
              </c:extLst>
            </c:dLbl>
            <c:dLbl>
              <c:idx val="4"/>
              <c:layout>
                <c:manualLayout>
                  <c:x val="1.6295996894778446E-2"/>
                  <c:y val="8.2820109505140072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14370</a:t>
                    </a:r>
                    <a:r>
                      <a:rPr lang="en-US" baseline="0" dirty="0"/>
                      <a:t> </a:t>
                    </a:r>
                    <a:r>
                      <a:rPr lang="en-US" dirty="0"/>
                      <a:t>(100%)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756-4FBE-8712-57014C7E29F1}"/>
                </c:ext>
              </c:extLst>
            </c:dLbl>
            <c:numFmt formatCode="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на 01.01.2015</c:v>
                </c:pt>
                <c:pt idx="1">
                  <c:v>на 01.01.2016</c:v>
                </c:pt>
                <c:pt idx="2">
                  <c:v>на 01.01.2017</c:v>
                </c:pt>
                <c:pt idx="3">
                  <c:v>на 01.01.2018</c:v>
                </c:pt>
                <c:pt idx="4">
                  <c:v>на 01.01.2019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7204</c:v>
                </c:pt>
                <c:pt idx="1">
                  <c:v>10396</c:v>
                </c:pt>
                <c:pt idx="2">
                  <c:v>11396</c:v>
                </c:pt>
                <c:pt idx="3">
                  <c:v>14349</c:v>
                </c:pt>
                <c:pt idx="4">
                  <c:v>14370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198-4C59-8E7C-A262087A67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7689088"/>
        <c:axId val="107690624"/>
      </c:barChart>
      <c:catAx>
        <c:axId val="1076890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7690624"/>
        <c:crosses val="autoZero"/>
        <c:auto val="1"/>
        <c:lblAlgn val="ctr"/>
        <c:lblOffset val="100"/>
        <c:noMultiLvlLbl val="0"/>
      </c:catAx>
      <c:valAx>
        <c:axId val="1076906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7689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ru-RU"/>
    </a:p>
  </c:txPr>
  <c:externalData r:id="rId3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883227495436792E-2"/>
          <c:y val="3.6770053038081195E-2"/>
          <c:w val="0.93863392280401392"/>
          <c:h val="0.68150232579971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1">
                <a:shade val="53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-4.617155130777326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00F-4A17-A5A6-651B4F5B6FC8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Врачи</c:v>
                </c:pt>
                <c:pt idx="1">
                  <c:v>Средний медперсонал</c:v>
                </c:pt>
                <c:pt idx="2">
                  <c:v>Младший медперсонал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24.3</c:v>
                </c:pt>
                <c:pt idx="1">
                  <c:v>30.5</c:v>
                </c:pt>
                <c:pt idx="2">
                  <c:v>38.5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00F-4A17-A5A6-651B4F5B6FC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2121719785549361E-3"/>
                  <c:y val="-4.644696501943731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00F-4A17-A5A6-651B4F5B6FC8}"/>
                </c:ext>
              </c:extLst>
            </c:dLbl>
            <c:dLbl>
              <c:idx val="1"/>
              <c:layout>
                <c:manualLayout>
                  <c:x val="2.115926701507169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00F-4A17-A5A6-651B4F5B6FC8}"/>
                </c:ext>
              </c:extLst>
            </c:dLbl>
            <c:dLbl>
              <c:idx val="2"/>
              <c:layout>
                <c:manualLayout>
                  <c:x val="1.1542887826943208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00F-4A17-A5A6-651B4F5B6FC8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Врачи</c:v>
                </c:pt>
                <c:pt idx="1">
                  <c:v>Средний медперсонал</c:v>
                </c:pt>
                <c:pt idx="2">
                  <c:v>Младший медперсонал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37.1</c:v>
                </c:pt>
                <c:pt idx="1">
                  <c:v>41.8</c:v>
                </c:pt>
                <c:pt idx="2">
                  <c:v>51.1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900F-4A17-A5A6-651B4F5B6FC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Врачи</c:v>
                </c:pt>
                <c:pt idx="1">
                  <c:v>Средний медперсонал</c:v>
                </c:pt>
                <c:pt idx="2">
                  <c:v>Младший медперсонал</c:v>
                </c:pt>
              </c:strCache>
            </c:strRef>
          </c:cat>
          <c:val>
            <c:numRef>
              <c:f>Лист1!$D$2:$D$4</c:f>
              <c:numCache>
                <c:formatCode>0.0</c:formatCode>
                <c:ptCount val="3"/>
                <c:pt idx="0">
                  <c:v>36.1</c:v>
                </c:pt>
                <c:pt idx="1">
                  <c:v>41.1</c:v>
                </c:pt>
                <c:pt idx="2">
                  <c:v>49.1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00F-4A17-A5A6-651B4F5B6FC8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Врачи</c:v>
                </c:pt>
                <c:pt idx="1">
                  <c:v>Средний медперсонал</c:v>
                </c:pt>
                <c:pt idx="2">
                  <c:v>Младший медперсонал</c:v>
                </c:pt>
              </c:strCache>
            </c:strRef>
          </c:cat>
          <c:val>
            <c:numRef>
              <c:f>Лист1!$E$2:$E$4</c:f>
              <c:numCache>
                <c:formatCode>0.0</c:formatCode>
                <c:ptCount val="3"/>
                <c:pt idx="0">
                  <c:v>35.5</c:v>
                </c:pt>
                <c:pt idx="1">
                  <c:v>41</c:v>
                </c:pt>
                <c:pt idx="2">
                  <c:v>48.2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00F-4A17-A5A6-651B4F5B6FC8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>
                <a:tint val="54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Врачи</c:v>
                </c:pt>
                <c:pt idx="1">
                  <c:v>Средний медперсонал</c:v>
                </c:pt>
                <c:pt idx="2">
                  <c:v>Младший медперсонал</c:v>
                </c:pt>
              </c:strCache>
            </c:strRef>
          </c:cat>
          <c:val>
            <c:numRef>
              <c:f>Лист1!$F$2:$F$4</c:f>
              <c:numCache>
                <c:formatCode>0.0</c:formatCode>
                <c:ptCount val="3"/>
                <c:pt idx="0">
                  <c:v>30.9</c:v>
                </c:pt>
                <c:pt idx="1">
                  <c:v>39.9</c:v>
                </c:pt>
                <c:pt idx="2">
                  <c:v>36.200000000000003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900F-4A17-A5A6-651B4F5B6F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09718144"/>
        <c:axId val="109736320"/>
      </c:barChart>
      <c:catAx>
        <c:axId val="1097181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9736320"/>
        <c:crosses val="autoZero"/>
        <c:auto val="1"/>
        <c:lblAlgn val="ctr"/>
        <c:lblOffset val="100"/>
        <c:noMultiLvlLbl val="0"/>
      </c:catAx>
      <c:valAx>
        <c:axId val="109736320"/>
        <c:scaling>
          <c:orientation val="minMax"/>
        </c:scaling>
        <c:delete val="0"/>
        <c:axPos val="l"/>
        <c:numFmt formatCode="0.0" sourceLinked="1"/>
        <c:majorTickMark val="out"/>
        <c:minorTickMark val="none"/>
        <c:tickLblPos val="nextTo"/>
        <c:spPr>
          <a:noFill/>
          <a:ln>
            <a:solidFill>
              <a:srgbClr val="BCBDBD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9718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914293365532242"/>
          <c:y val="0.82526291069075131"/>
          <c:w val="0.63885898608336378"/>
          <c:h val="7.83903779585452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Калининградская область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Лист1!$B$2:$B$7</c:f>
              <c:numCache>
                <c:formatCode>0.00</c:formatCode>
                <c:ptCount val="6"/>
                <c:pt idx="0">
                  <c:v>6.46</c:v>
                </c:pt>
                <c:pt idx="1">
                  <c:v>7.9</c:v>
                </c:pt>
                <c:pt idx="2">
                  <c:v>6.07</c:v>
                </c:pt>
                <c:pt idx="3">
                  <c:v>4.5</c:v>
                </c:pt>
                <c:pt idx="4" formatCode="0.0">
                  <c:v>4.5</c:v>
                </c:pt>
                <c:pt idx="5" formatCode="0.0">
                  <c:v>4.4000000000000004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2F-4351-93FF-193A24049D4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Российская Федерация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9.9297412168701492E-3"/>
                  <c:y val="-1.0881234231945306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823-4426-9DFC-A7EAE5F89C23}"/>
                </c:ext>
              </c:extLst>
            </c:dLbl>
            <c:dLbl>
              <c:idx val="4"/>
              <c:layout>
                <c:manualLayout>
                  <c:x val="1.737704712952292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A2F-4351-93FF-193A24049D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8.1999999999999993</c:v>
                </c:pt>
                <c:pt idx="1">
                  <c:v>7.4</c:v>
                </c:pt>
                <c:pt idx="2">
                  <c:v>6.5</c:v>
                </c:pt>
                <c:pt idx="3" formatCode="0.0">
                  <c:v>6</c:v>
                </c:pt>
                <c:pt idx="4" formatCode="0.0">
                  <c:v>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A2F-4351-93FF-193A24049D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6"/>
        <c:axId val="50745344"/>
        <c:axId val="50746880"/>
      </c:barChart>
      <c:catAx>
        <c:axId val="50745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746880"/>
        <c:crosses val="autoZero"/>
        <c:auto val="1"/>
        <c:lblAlgn val="ctr"/>
        <c:lblOffset val="100"/>
        <c:noMultiLvlLbl val="0"/>
      </c:catAx>
      <c:valAx>
        <c:axId val="50746880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745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764649709425472"/>
          <c:y val="0.87047662624661015"/>
          <c:w val="0.60399234237122224"/>
          <c:h val="0.103630199064627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pPr>
            <a:r>
              <a:rPr lang="ru-RU" sz="1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Дефицит</a:t>
            </a:r>
          </a:p>
          <a:p>
            <a:pPr>
              <a:defRPr sz="12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pPr>
            <a:r>
              <a:rPr lang="ru-RU" sz="1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Территориальной программы государственных гарантий бесплатного оказания гражданам Калининградской области медицинской помощи </a:t>
            </a:r>
          </a:p>
          <a:p>
            <a:pPr>
              <a:defRPr sz="12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pPr>
            <a:r>
              <a:rPr lang="ru-RU" sz="1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(млн руб.)</a:t>
            </a:r>
          </a:p>
        </c:rich>
      </c:tx>
      <c:layout>
        <c:manualLayout>
          <c:xMode val="edge"/>
          <c:yMode val="edge"/>
          <c:x val="0.10004095883720819"/>
          <c:y val="3.10946542494803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1.8044621753340484E-2"/>
          <c:y val="0.48507660629189303"/>
          <c:w val="0.96391075649331903"/>
          <c:h val="0.38509464282362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Дефицит Территориальной программы государственных гарантий бесплатного оказания гражданам Калининградской области медицинской помощи (млн руб.)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756.1</c:v>
                </c:pt>
                <c:pt idx="1">
                  <c:v>557.4</c:v>
                </c:pt>
                <c:pt idx="2">
                  <c:v>435.5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25-4AE8-8BE7-24DE582E2C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0210048"/>
        <c:axId val="110215936"/>
      </c:barChart>
      <c:catAx>
        <c:axId val="1102100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0215936"/>
        <c:crosses val="autoZero"/>
        <c:auto val="1"/>
        <c:lblAlgn val="ctr"/>
        <c:lblOffset val="100"/>
        <c:noMultiLvlLbl val="0"/>
      </c:catAx>
      <c:valAx>
        <c:axId val="1102159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0210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400566727684628E-2"/>
          <c:y val="5.3427738682195101E-2"/>
          <c:w val="0.89318415983641819"/>
          <c:h val="0.687787588341560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Калининградская область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Лист1!$B$2:$B$7</c:f>
              <c:numCache>
                <c:formatCode>0.0</c:formatCode>
                <c:ptCount val="6"/>
                <c:pt idx="0">
                  <c:v>0</c:v>
                </c:pt>
                <c:pt idx="1">
                  <c:v>8.1999999999999993</c:v>
                </c:pt>
                <c:pt idx="2">
                  <c:v>0</c:v>
                </c:pt>
                <c:pt idx="3">
                  <c:v>0</c:v>
                </c:pt>
                <c:pt idx="4">
                  <c:v>9.1999999999999993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7B-4B13-8618-8A76A9D2654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Российская Федерация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9.9297412168701492E-3"/>
                  <c:y val="-1.0881234231945306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B30-4860-86AE-5C14A190DE56}"/>
                </c:ext>
              </c:extLst>
            </c:dLbl>
            <c:dLbl>
              <c:idx val="4"/>
              <c:layout>
                <c:manualLayout>
                  <c:x val="1.737704712952292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17B-4B13-8618-8A76A9D265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Лист1!$C$2:$C$7</c:f>
              <c:numCache>
                <c:formatCode>0.0</c:formatCode>
                <c:ptCount val="6"/>
                <c:pt idx="0">
                  <c:v>11.3</c:v>
                </c:pt>
                <c:pt idx="1">
                  <c:v>10.8</c:v>
                </c:pt>
                <c:pt idx="2">
                  <c:v>10.1</c:v>
                </c:pt>
                <c:pt idx="3">
                  <c:v>10</c:v>
                </c:pt>
                <c:pt idx="4">
                  <c:v>7.3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17B-4B13-8618-8A76A9D265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4"/>
        <c:axId val="50897280"/>
        <c:axId val="50898816"/>
      </c:barChart>
      <c:catAx>
        <c:axId val="508972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898816"/>
        <c:crosses val="autoZero"/>
        <c:auto val="1"/>
        <c:lblAlgn val="ctr"/>
        <c:lblOffset val="100"/>
        <c:noMultiLvlLbl val="0"/>
      </c:catAx>
      <c:valAx>
        <c:axId val="50898816"/>
        <c:scaling>
          <c:orientation val="minMax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897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412085293493099"/>
          <c:y val="0.80332348678040477"/>
          <c:w val="0.60399234237122224"/>
          <c:h val="0.103630199064627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Число абортов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5770</c:v>
                </c:pt>
                <c:pt idx="1">
                  <c:v>5197</c:v>
                </c:pt>
                <c:pt idx="2">
                  <c:v>5179</c:v>
                </c:pt>
                <c:pt idx="3">
                  <c:v>4211</c:v>
                </c:pt>
                <c:pt idx="4">
                  <c:v>4058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0F-4813-9E24-B2138F6821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936064"/>
        <c:axId val="50941952"/>
      </c:barChart>
      <c:catAx>
        <c:axId val="509360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941952"/>
        <c:crosses val="autoZero"/>
        <c:auto val="1"/>
        <c:lblAlgn val="ctr"/>
        <c:lblOffset val="100"/>
        <c:noMultiLvlLbl val="0"/>
      </c:catAx>
      <c:valAx>
        <c:axId val="50941952"/>
        <c:scaling>
          <c:orientation val="minMax"/>
          <c:max val="6000"/>
          <c:min val="10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936064"/>
        <c:crosses val="autoZero"/>
        <c:crossBetween val="between"/>
        <c:majorUnit val="5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212935065022962E-2"/>
          <c:y val="8.0275024892113245E-2"/>
          <c:w val="0.89974540574983286"/>
          <c:h val="0.807828281877076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Число родов после ЭКО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111</c:v>
                </c:pt>
                <c:pt idx="1">
                  <c:v>131</c:v>
                </c:pt>
                <c:pt idx="2">
                  <c:v>119</c:v>
                </c:pt>
                <c:pt idx="3">
                  <c:v>107</c:v>
                </c:pt>
                <c:pt idx="4">
                  <c:v>198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4D-4481-8BDF-84D17378EC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965888"/>
        <c:axId val="51074176"/>
      </c:barChart>
      <c:catAx>
        <c:axId val="509658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1074176"/>
        <c:crosses val="autoZero"/>
        <c:auto val="1"/>
        <c:lblAlgn val="ctr"/>
        <c:lblOffset val="100"/>
        <c:noMultiLvlLbl val="0"/>
      </c:catAx>
      <c:valAx>
        <c:axId val="51074176"/>
        <c:scaling>
          <c:orientation val="minMax"/>
          <c:max val="16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965888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0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4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5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6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7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8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9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0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4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7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0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4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5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6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7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8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9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4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40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4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4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45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46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47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48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6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7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8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9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1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2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0.12554</cdr:x>
      <cdr:y>0.2457</cdr:y>
    </cdr:from>
    <cdr:to>
      <cdr:x>0.12745</cdr:x>
      <cdr:y>0.68249</cdr:y>
    </cdr:to>
    <cdr:cxnSp macro="">
      <cdr:nvCxnSpPr>
        <cdr:cNvPr id="2" name="Прямая соединительная линия 1">
          <a:extLst xmlns:a="http://schemas.openxmlformats.org/drawingml/2006/main">
            <a:ext uri="{FF2B5EF4-FFF2-40B4-BE49-F238E27FC236}">
              <a16:creationId xmlns:a16="http://schemas.microsoft.com/office/drawing/2014/main" id="{E71ED67F-4C89-4B02-AED6-A4039AEBC5D8}"/>
            </a:ext>
          </a:extLst>
        </cdr:cNvPr>
        <cdr:cNvCxnSpPr/>
      </cdr:nvCxnSpPr>
      <cdr:spPr>
        <a:xfrm xmlns:a="http://schemas.openxmlformats.org/drawingml/2006/main">
          <a:off x="1382950" y="668110"/>
          <a:ext cx="21036" cy="1187704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0.29291</cdr:x>
      <cdr:y>0.23541</cdr:y>
    </cdr:from>
    <cdr:to>
      <cdr:x>0.29571</cdr:x>
      <cdr:y>0.67313</cdr:y>
    </cdr:to>
    <cdr:cxnSp macro="">
      <cdr:nvCxnSpPr>
        <cdr:cNvPr id="4" name="Прямая соединительная линия 3">
          <a:extLst xmlns:a="http://schemas.openxmlformats.org/drawingml/2006/main">
            <a:ext uri="{FF2B5EF4-FFF2-40B4-BE49-F238E27FC236}">
              <a16:creationId xmlns:a16="http://schemas.microsoft.com/office/drawing/2014/main" id="{E71ED67F-4C89-4B02-AED6-A4039AEBC5D8}"/>
            </a:ext>
          </a:extLst>
        </cdr:cNvPr>
        <cdr:cNvCxnSpPr/>
      </cdr:nvCxnSpPr>
      <cdr:spPr>
        <a:xfrm xmlns:a="http://schemas.openxmlformats.org/drawingml/2006/main">
          <a:off x="3226734" y="581935"/>
          <a:ext cx="30816" cy="1082066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0.46864</cdr:x>
      <cdr:y>0.24158</cdr:y>
    </cdr:from>
    <cdr:to>
      <cdr:x>0.46951</cdr:x>
      <cdr:y>0.65772</cdr:y>
    </cdr:to>
    <cdr:cxnSp macro="">
      <cdr:nvCxnSpPr>
        <cdr:cNvPr id="5" name="Прямая соединительная линия 4">
          <a:extLst xmlns:a="http://schemas.openxmlformats.org/drawingml/2006/main">
            <a:ext uri="{FF2B5EF4-FFF2-40B4-BE49-F238E27FC236}">
              <a16:creationId xmlns:a16="http://schemas.microsoft.com/office/drawing/2014/main" id="{E71ED67F-4C89-4B02-AED6-A4039AEBC5D8}"/>
            </a:ext>
          </a:extLst>
        </cdr:cNvPr>
        <cdr:cNvCxnSpPr/>
      </cdr:nvCxnSpPr>
      <cdr:spPr>
        <a:xfrm xmlns:a="http://schemas.openxmlformats.org/drawingml/2006/main">
          <a:off x="5162550" y="597201"/>
          <a:ext cx="9525" cy="102870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0.60975</cdr:x>
      <cdr:y>0.21527</cdr:y>
    </cdr:from>
    <cdr:to>
      <cdr:x>0.61131</cdr:x>
      <cdr:y>0.61148</cdr:y>
    </cdr:to>
    <cdr:cxnSp macro="">
      <cdr:nvCxnSpPr>
        <cdr:cNvPr id="9" name="Прямая соединительная линия 8">
          <a:extLst xmlns:a="http://schemas.openxmlformats.org/drawingml/2006/main">
            <a:ext uri="{FF2B5EF4-FFF2-40B4-BE49-F238E27FC236}">
              <a16:creationId xmlns:a16="http://schemas.microsoft.com/office/drawing/2014/main" id="{E71ED67F-4C89-4B02-AED6-A4039AEBC5D8}"/>
            </a:ext>
          </a:extLst>
        </cdr:cNvPr>
        <cdr:cNvCxnSpPr/>
      </cdr:nvCxnSpPr>
      <cdr:spPr>
        <a:xfrm xmlns:a="http://schemas.openxmlformats.org/drawingml/2006/main">
          <a:off x="6716922" y="532146"/>
          <a:ext cx="17253" cy="979455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0.81171</cdr:x>
      <cdr:y>0.16991</cdr:y>
    </cdr:from>
    <cdr:to>
      <cdr:x>0.81384</cdr:x>
      <cdr:y>0.55369</cdr:y>
    </cdr:to>
    <cdr:cxnSp macro="">
      <cdr:nvCxnSpPr>
        <cdr:cNvPr id="11" name="Прямая соединительная линия 10">
          <a:extLst xmlns:a="http://schemas.openxmlformats.org/drawingml/2006/main">
            <a:ext uri="{FF2B5EF4-FFF2-40B4-BE49-F238E27FC236}">
              <a16:creationId xmlns:a16="http://schemas.microsoft.com/office/drawing/2014/main" id="{E71ED67F-4C89-4B02-AED6-A4039AEBC5D8}"/>
            </a:ext>
          </a:extLst>
        </cdr:cNvPr>
        <cdr:cNvCxnSpPr/>
      </cdr:nvCxnSpPr>
      <cdr:spPr>
        <a:xfrm xmlns:a="http://schemas.openxmlformats.org/drawingml/2006/main">
          <a:off x="8941734" y="420010"/>
          <a:ext cx="23533" cy="948716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EEB587-F308-45F4-BAD3-84958A7A8E78}" type="datetimeFigureOut">
              <a:rPr lang="ru-RU" smtClean="0"/>
              <a:t>28.03.2019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729529-2801-4282-9DFE-92AFCE59CD9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69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AE1E3-BA1A-40F6-B780-54A049C115E1}" type="datetimeFigureOut">
              <a:rPr lang="ru-RU" smtClean="0"/>
              <a:t>28.03.2019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46CDE-7A7E-427F-ABF7-B09D58DADC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5817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AE1E3-BA1A-40F6-B780-54A049C115E1}" type="datetimeFigureOut">
              <a:rPr lang="ru-RU" smtClean="0"/>
              <a:t>28.03.2019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46CDE-7A7E-427F-ABF7-B09D58DADC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4759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2"/>
            <a:ext cx="7734300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AE1E3-BA1A-40F6-B780-54A049C115E1}" type="datetimeFigureOut">
              <a:rPr lang="ru-RU" smtClean="0"/>
              <a:t>28.03.2019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46CDE-7A7E-427F-ABF7-B09D58DADC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33414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AE1E3-BA1A-40F6-B780-54A049C115E1}" type="datetimeFigureOut">
              <a:rPr lang="ru-RU" smtClean="0"/>
              <a:t>28.03.2019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46CDE-7A7E-427F-ABF7-B09D58DADC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5947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AE1E3-BA1A-40F6-B780-54A049C115E1}" type="datetimeFigureOut">
              <a:rPr lang="ru-RU" smtClean="0"/>
              <a:t>28.03.2019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46CDE-7A7E-427F-ABF7-B09D58DADC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4920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AE1E3-BA1A-40F6-B780-54A049C115E1}" type="datetimeFigureOut">
              <a:rPr lang="ru-RU" smtClean="0"/>
              <a:t>28.03.2019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46CDE-7A7E-427F-ABF7-B09D58DADC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36728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AE1E3-BA1A-40F6-B780-54A049C115E1}" type="datetimeFigureOut">
              <a:rPr lang="ru-RU" smtClean="0"/>
              <a:t>28.03.2019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46CDE-7A7E-427F-ABF7-B09D58DADC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56437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AE1E3-BA1A-40F6-B780-54A049C115E1}" type="datetimeFigureOut">
              <a:rPr lang="ru-RU" smtClean="0"/>
              <a:t>28.03.2019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46CDE-7A7E-427F-ABF7-B09D58DADC5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3205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AE1E3-BA1A-40F6-B780-54A049C115E1}" type="datetimeFigureOut">
              <a:rPr lang="ru-RU" smtClean="0"/>
              <a:t>28.03.2019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46CDE-7A7E-427F-ABF7-B09D58DADC5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565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AE1E3-BA1A-40F6-B780-54A049C115E1}" type="datetimeFigureOut">
              <a:rPr lang="ru-RU" smtClean="0"/>
              <a:t>28.03.2019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46CDE-7A7E-427F-ABF7-B09D58DADC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09606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1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AE1E3-BA1A-40F6-B780-54A049C115E1}" type="datetimeFigureOut">
              <a:rPr lang="ru-RU" smtClean="0"/>
              <a:t>28.03.2019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46CDE-7A7E-427F-ABF7-B09D58DADC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6248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AE1E3-BA1A-40F6-B780-54A049C115E1}" type="datetimeFigureOut">
              <a:rPr lang="ru-RU" smtClean="0"/>
              <a:t>28.03.2019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46CDE-7A7E-427F-ABF7-B09D58DADC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47556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AE1E3-BA1A-40F6-B780-54A049C115E1}" type="datetimeFigureOut">
              <a:rPr lang="ru-RU" smtClean="0"/>
              <a:t>28.03.2019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46CDE-7A7E-427F-ABF7-B09D58DADC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8258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AE1E3-BA1A-40F6-B780-54A049C115E1}" type="datetimeFigureOut">
              <a:rPr lang="ru-RU" smtClean="0"/>
              <a:t>28.03.2019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46CDE-7A7E-427F-ABF7-B09D58DADC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26965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2"/>
            <a:ext cx="7734300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AE1E3-BA1A-40F6-B780-54A049C115E1}" type="datetimeFigureOut">
              <a:rPr lang="ru-RU" smtClean="0"/>
              <a:t>28.03.2019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46CDE-7A7E-427F-ABF7-B09D58DADC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4730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AE1E3-BA1A-40F6-B780-54A049C115E1}" type="datetimeFigureOut">
              <a:rPr lang="ru-RU" smtClean="0"/>
              <a:t>28.03.2019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46CDE-7A7E-427F-ABF7-B09D58DADC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3740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AE1E3-BA1A-40F6-B780-54A049C115E1}" type="datetimeFigureOut">
              <a:rPr lang="ru-RU" smtClean="0"/>
              <a:t>28.03.2019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46CDE-7A7E-427F-ABF7-B09D58DADC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9974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AE1E3-BA1A-40F6-B780-54A049C115E1}" type="datetimeFigureOut">
              <a:rPr lang="ru-RU" smtClean="0"/>
              <a:t>28.03.2019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46CDE-7A7E-427F-ABF7-B09D58DADC5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111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AE1E3-BA1A-40F6-B780-54A049C115E1}" type="datetimeFigureOut">
              <a:rPr lang="ru-RU" smtClean="0"/>
              <a:t>28.03.2019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46CDE-7A7E-427F-ABF7-B09D58DADC5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212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AE1E3-BA1A-40F6-B780-54A049C115E1}" type="datetimeFigureOut">
              <a:rPr lang="ru-RU" smtClean="0"/>
              <a:t>28.03.2019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46CDE-7A7E-427F-ABF7-B09D58DADC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8129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1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AE1E3-BA1A-40F6-B780-54A049C115E1}" type="datetimeFigureOut">
              <a:rPr lang="ru-RU" smtClean="0"/>
              <a:t>28.03.2019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46CDE-7A7E-427F-ABF7-B09D58DADC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0812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AE1E3-BA1A-40F6-B780-54A049C115E1}" type="datetimeFigureOut">
              <a:rPr lang="ru-RU" smtClean="0"/>
              <a:t>28.03.2019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46CDE-7A7E-427F-ABF7-B09D58DADC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1267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89AE1E3-BA1A-40F6-B780-54A049C115E1}" type="datetimeFigureOut">
              <a:rPr lang="ru-RU" smtClean="0"/>
              <a:t>28.03.2019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46CDE-7A7E-427F-ABF7-B09D58DADC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2509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89AE1E3-BA1A-40F6-B780-54A049C115E1}" type="datetimeFigureOut">
              <a:rPr lang="ru-RU" smtClean="0"/>
              <a:t>28.03.2019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46CDE-7A7E-427F-ABF7-B09D58DADC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8641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2.xml"/><Relationship Id="rId5" Type="http://schemas.openxmlformats.org/officeDocument/2006/relationships/chart" Target="../charts/chart21.xml"/><Relationship Id="rId4" Type="http://schemas.openxmlformats.org/officeDocument/2006/relationships/chart" Target="../charts/char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7.xml"/><Relationship Id="rId5" Type="http://schemas.openxmlformats.org/officeDocument/2006/relationships/chart" Target="../charts/chart26.xml"/><Relationship Id="rId4" Type="http://schemas.openxmlformats.org/officeDocument/2006/relationships/chart" Target="../charts/char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2.xml"/><Relationship Id="rId5" Type="http://schemas.openxmlformats.org/officeDocument/2006/relationships/chart" Target="../charts/chart31.xml"/><Relationship Id="rId4" Type="http://schemas.openxmlformats.org/officeDocument/2006/relationships/chart" Target="../charts/char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0.xml"/><Relationship Id="rId3" Type="http://schemas.openxmlformats.org/officeDocument/2006/relationships/chart" Target="../charts/chart35.xml"/><Relationship Id="rId7" Type="http://schemas.openxmlformats.org/officeDocument/2006/relationships/chart" Target="../charts/chart39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8.xml"/><Relationship Id="rId5" Type="http://schemas.openxmlformats.org/officeDocument/2006/relationships/chart" Target="../charts/chart37.xml"/><Relationship Id="rId4" Type="http://schemas.openxmlformats.org/officeDocument/2006/relationships/chart" Target="../charts/chart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chart" Target="../charts/chart43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4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chart" Target="../charts/chart4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1.xml"/><Relationship Id="rId3" Type="http://schemas.openxmlformats.org/officeDocument/2006/relationships/chart" Target="../charts/chart46.xml"/><Relationship Id="rId7" Type="http://schemas.openxmlformats.org/officeDocument/2006/relationships/chart" Target="../charts/chart50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9.xml"/><Relationship Id="rId5" Type="http://schemas.openxmlformats.org/officeDocument/2006/relationships/chart" Target="../charts/chart48.xml"/><Relationship Id="rId4" Type="http://schemas.openxmlformats.org/officeDocument/2006/relationships/chart" Target="../charts/chart47.xml"/><Relationship Id="rId9" Type="http://schemas.openxmlformats.org/officeDocument/2006/relationships/chart" Target="../charts/chart5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3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6.xml"/><Relationship Id="rId5" Type="http://schemas.openxmlformats.org/officeDocument/2006/relationships/chart" Target="../charts/chart55.xml"/><Relationship Id="rId4" Type="http://schemas.openxmlformats.org/officeDocument/2006/relationships/chart" Target="../charts/chart5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7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9.xml"/><Relationship Id="rId4" Type="http://schemas.openxmlformats.org/officeDocument/2006/relationships/chart" Target="../charts/chart5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0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3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0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073542" y="6039654"/>
            <a:ext cx="5967663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  <a:alpha val="0"/>
                </a:schemeClr>
              </a:gs>
              <a:gs pos="49000">
                <a:schemeClr val="accent1">
                  <a:lumMod val="0"/>
                  <a:lumOff val="100000"/>
                </a:schemeClr>
              </a:gs>
              <a:gs pos="100000">
                <a:srgbClr val="C00000"/>
              </a:gs>
            </a:gsLst>
            <a:lin ang="0" scaled="1"/>
            <a:tileRect/>
          </a:gra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ИТОГИ 2018 ГОДА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44380" y="4687503"/>
            <a:ext cx="8470233" cy="187692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  <a:alpha val="0"/>
                </a:schemeClr>
              </a:gs>
              <a:gs pos="70434">
                <a:srgbClr val="A8B4E4"/>
              </a:gs>
              <a:gs pos="86000">
                <a:schemeClr val="accent1">
                  <a:lumMod val="60000"/>
                  <a:lumOff val="40000"/>
                </a:schemeClr>
              </a:gs>
              <a:gs pos="100000">
                <a:srgbClr val="99CCF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ЗДРАВООХРАНЕНИЕ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Калининградской области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23ECC2-50A7-4BB6-BD29-897F2F2F393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669" y="125835"/>
            <a:ext cx="1199626" cy="119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312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DAD97AE-9B1A-457B-99EC-3FD398902601}"/>
              </a:ext>
            </a:extLst>
          </p:cNvPr>
          <p:cNvSpPr/>
          <p:nvPr/>
        </p:nvSpPr>
        <p:spPr>
          <a:xfrm>
            <a:off x="1" y="6338037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9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5B7B7A-5E5E-4684-99E3-43135DA83457}" type="slidenum"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Министерство здравоохранения Калининградской области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80DEB06-06C4-4DB8-9A1A-AC87AEC984D7}"/>
              </a:ext>
            </a:extLst>
          </p:cNvPr>
          <p:cNvSpPr/>
          <p:nvPr/>
        </p:nvSpPr>
        <p:spPr>
          <a:xfrm>
            <a:off x="2" y="1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9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СОЦИАЛЬНО-ЗНАЧИМЫЕ ЗАБОЛЕВАНИЯ</a:t>
            </a:r>
          </a:p>
        </p:txBody>
      </p:sp>
    </p:spTree>
    <p:extLst>
      <p:ext uri="{BB962C8B-B14F-4D97-AF65-F5344CB8AC3E}">
        <p14:creationId xmlns:p14="http://schemas.microsoft.com/office/powerpoint/2010/main" val="2356377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" y="1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СОЦИАЛЬНО-ЗНАЧИМЫЕ ЗАБОЛЕВАНИЯ 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" y="6338037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9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5B7B7A-5E5E-4684-99E3-43135DA83457}" type="slidenum"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Министерство здравоохранения Калининградской области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D089722-8C20-4D79-B794-BEC4F8BA6E06}"/>
              </a:ext>
            </a:extLst>
          </p:cNvPr>
          <p:cNvSpPr txBox="1">
            <a:spLocks/>
          </p:cNvSpPr>
          <p:nvPr/>
        </p:nvSpPr>
        <p:spPr>
          <a:xfrm>
            <a:off x="3589488" y="545727"/>
            <a:ext cx="5105387" cy="5999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prstClr val="black"/>
                </a:solidFill>
                <a:latin typeface="Calibri Light" panose="020F0302020204030204"/>
              </a:rPr>
              <a:t>Первичная заболеваемость туберкулезом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(на 100 тыс. населения)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prstClr val="black"/>
                </a:solidFill>
                <a:latin typeface="Calibri Light" panose="020F0302020204030204"/>
              </a:rPr>
              <a:t>-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4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3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,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9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% 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6F7AACE1-7930-4E20-A9BA-B35811B976DA}"/>
              </a:ext>
            </a:extLst>
          </p:cNvPr>
          <p:cNvCxnSpPr>
            <a:cxnSpLocks/>
          </p:cNvCxnSpPr>
          <p:nvPr/>
        </p:nvCxnSpPr>
        <p:spPr>
          <a:xfrm>
            <a:off x="9208009" y="1099496"/>
            <a:ext cx="7687" cy="732315"/>
          </a:xfrm>
          <a:prstGeom prst="line">
            <a:avLst/>
          </a:prstGeom>
          <a:ln>
            <a:solidFill>
              <a:srgbClr val="FF0000"/>
            </a:solidFill>
            <a:prstDash val="dash"/>
            <a:headEnd type="none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F120CF41-EB54-46DF-AD71-2338F1DD08E4}"/>
              </a:ext>
            </a:extLst>
          </p:cNvPr>
          <p:cNvGrpSpPr/>
          <p:nvPr/>
        </p:nvGrpSpPr>
        <p:grpSpPr>
          <a:xfrm>
            <a:off x="3273552" y="1092097"/>
            <a:ext cx="5934456" cy="53603"/>
            <a:chOff x="918805" y="955449"/>
            <a:chExt cx="4043992" cy="711986"/>
          </a:xfrm>
        </p:grpSpPr>
        <p:cxnSp>
          <p:nvCxnSpPr>
            <p:cNvPr id="3" name="Прямая соединительная линия 2">
              <a:extLst>
                <a:ext uri="{FF2B5EF4-FFF2-40B4-BE49-F238E27FC236}">
                  <a16:creationId xmlns:a16="http://schemas.microsoft.com/office/drawing/2014/main" id="{033EB650-34AF-4B36-8601-52F852096E40}"/>
                </a:ext>
              </a:extLst>
            </p:cNvPr>
            <p:cNvCxnSpPr/>
            <p:nvPr/>
          </p:nvCxnSpPr>
          <p:spPr>
            <a:xfrm flipV="1">
              <a:off x="918805" y="955449"/>
              <a:ext cx="0" cy="711986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E35FA693-C8AD-423D-8781-E664518F5D1A}"/>
                </a:ext>
              </a:extLst>
            </p:cNvPr>
            <p:cNvCxnSpPr/>
            <p:nvPr/>
          </p:nvCxnSpPr>
          <p:spPr>
            <a:xfrm>
              <a:off x="927342" y="955449"/>
              <a:ext cx="4035455" cy="18233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Заголовок 1">
            <a:extLst>
              <a:ext uri="{FF2B5EF4-FFF2-40B4-BE49-F238E27FC236}">
                <a16:creationId xmlns:a16="http://schemas.microsoft.com/office/drawing/2014/main" id="{AB9A7AA6-C3E9-4590-94D8-F2BD5C7512F4}"/>
              </a:ext>
            </a:extLst>
          </p:cNvPr>
          <p:cNvSpPr txBox="1">
            <a:spLocks/>
          </p:cNvSpPr>
          <p:nvPr/>
        </p:nvSpPr>
        <p:spPr>
          <a:xfrm>
            <a:off x="3694350" y="3141133"/>
            <a:ext cx="5105387" cy="95472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prstClr val="black"/>
                </a:solidFill>
                <a:latin typeface="Calibri Light" panose="020F0302020204030204"/>
              </a:rPr>
              <a:t>Первичная заболеваемость туберкулезом детей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(на 100 тыс. детей)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prstClr val="black"/>
                </a:solidFill>
                <a:latin typeface="Calibri Light" panose="020F0302020204030204"/>
              </a:rPr>
              <a:t>-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Calibri Light" panose="020F0302020204030204"/>
              </a:rPr>
              <a:t>53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,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4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% 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7854B098-2FA1-4FE7-97E8-328111C7C964}"/>
              </a:ext>
            </a:extLst>
          </p:cNvPr>
          <p:cNvCxnSpPr>
            <a:cxnSpLocks/>
          </p:cNvCxnSpPr>
          <p:nvPr/>
        </p:nvCxnSpPr>
        <p:spPr>
          <a:xfrm>
            <a:off x="9198268" y="3645218"/>
            <a:ext cx="12403" cy="901282"/>
          </a:xfrm>
          <a:prstGeom prst="line">
            <a:avLst/>
          </a:prstGeom>
          <a:ln>
            <a:solidFill>
              <a:srgbClr val="FF0000"/>
            </a:solidFill>
            <a:prstDash val="dash"/>
            <a:headEnd type="none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41E88595-C1F6-46F7-A49F-B131FDEA2284}"/>
              </a:ext>
            </a:extLst>
          </p:cNvPr>
          <p:cNvGrpSpPr/>
          <p:nvPr/>
        </p:nvGrpSpPr>
        <p:grpSpPr>
          <a:xfrm>
            <a:off x="3209545" y="3607691"/>
            <a:ext cx="5988724" cy="84941"/>
            <a:chOff x="931093" y="955449"/>
            <a:chExt cx="3987889" cy="711986"/>
          </a:xfrm>
        </p:grpSpPr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A69DE17A-B835-4547-84BE-CB3EAF618A5F}"/>
                </a:ext>
              </a:extLst>
            </p:cNvPr>
            <p:cNvCxnSpPr/>
            <p:nvPr/>
          </p:nvCxnSpPr>
          <p:spPr>
            <a:xfrm flipV="1">
              <a:off x="931093" y="955449"/>
              <a:ext cx="0" cy="711986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F97637F9-C41A-49FD-B041-91D146DECCAC}"/>
                </a:ext>
              </a:extLst>
            </p:cNvPr>
            <p:cNvCxnSpPr/>
            <p:nvPr/>
          </p:nvCxnSpPr>
          <p:spPr>
            <a:xfrm>
              <a:off x="931093" y="955449"/>
              <a:ext cx="3987889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816223257"/>
              </p:ext>
            </p:extLst>
          </p:nvPr>
        </p:nvGraphicFramePr>
        <p:xfrm>
          <a:off x="2514601" y="1054386"/>
          <a:ext cx="7604760" cy="2294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2227521543"/>
              </p:ext>
            </p:extLst>
          </p:nvPr>
        </p:nvGraphicFramePr>
        <p:xfrm>
          <a:off x="2455333" y="3692633"/>
          <a:ext cx="7611534" cy="2581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079108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" y="1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СОЦИАЛЬНО-ЗНАЧИМЫЕ ЗАБОЛЕВАНИЯ 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" y="6338037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9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5B7B7A-5E5E-4684-99E3-43135DA83457}" type="slidenum"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Министерство здравоохранения Калининградской области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D089722-8C20-4D79-B794-BEC4F8BA6E06}"/>
              </a:ext>
            </a:extLst>
          </p:cNvPr>
          <p:cNvSpPr txBox="1">
            <a:spLocks/>
          </p:cNvSpPr>
          <p:nvPr/>
        </p:nvSpPr>
        <p:spPr>
          <a:xfrm>
            <a:off x="613071" y="516142"/>
            <a:ext cx="4284508" cy="5999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Число в</a:t>
            </a:r>
            <a:r>
              <a:rPr lang="ru-RU" sz="1200" dirty="0">
                <a:solidFill>
                  <a:prstClr val="black"/>
                </a:solidFill>
                <a:latin typeface="Calibri Light" panose="020F0302020204030204"/>
              </a:rPr>
              <a:t>первые выявленных злокачественных новообразований, человек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72A65D8F-C171-48FF-8FCC-F5880CE05F65}"/>
              </a:ext>
            </a:extLst>
          </p:cNvPr>
          <p:cNvSpPr txBox="1">
            <a:spLocks/>
          </p:cNvSpPr>
          <p:nvPr/>
        </p:nvSpPr>
        <p:spPr>
          <a:xfrm>
            <a:off x="7050229" y="415732"/>
            <a:ext cx="4284508" cy="76190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Число состоящих под диспансерным наблюдением</a:t>
            </a:r>
            <a:r>
              <a:rPr lang="ru-RU" sz="1200" dirty="0">
                <a:solidFill>
                  <a:prstClr val="black"/>
                </a:solidFill>
                <a:latin typeface="Calibri Light" panose="020F0302020204030204"/>
              </a:rPr>
              <a:t>, человек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>
              <a:solidFill>
                <a:prstClr val="black"/>
              </a:solidFill>
              <a:latin typeface="Calibri Light" panose="020F03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prstClr val="black"/>
                </a:solidFill>
                <a:latin typeface="Calibri Light" panose="020F0302020204030204"/>
              </a:rPr>
              <a:t>+ 1</a:t>
            </a:r>
            <a:r>
              <a:rPr lang="en-US" sz="1200" dirty="0">
                <a:solidFill>
                  <a:prstClr val="black"/>
                </a:solidFill>
                <a:latin typeface="Calibri Light" panose="020F0302020204030204"/>
              </a:rPr>
              <a:t>3</a:t>
            </a:r>
            <a:r>
              <a:rPr lang="ru-RU" sz="1200" dirty="0">
                <a:solidFill>
                  <a:prstClr val="black"/>
                </a:solidFill>
                <a:latin typeface="Calibri Light" panose="020F0302020204030204"/>
              </a:rPr>
              <a:t>,</a:t>
            </a:r>
            <a:r>
              <a:rPr lang="en-US" sz="1200" dirty="0">
                <a:solidFill>
                  <a:prstClr val="black"/>
                </a:solidFill>
                <a:latin typeface="Calibri Light" panose="020F0302020204030204"/>
              </a:rPr>
              <a:t>0</a:t>
            </a:r>
            <a:r>
              <a:rPr lang="ru-RU" sz="1200" dirty="0">
                <a:solidFill>
                  <a:prstClr val="black"/>
                </a:solidFill>
                <a:latin typeface="Calibri Light" panose="020F0302020204030204"/>
              </a:rPr>
              <a:t>%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ACC07306-1C9A-4F36-BAFC-8ED155E8EC22}"/>
              </a:ext>
            </a:extLst>
          </p:cNvPr>
          <p:cNvCxnSpPr>
            <a:cxnSpLocks/>
          </p:cNvCxnSpPr>
          <p:nvPr/>
        </p:nvCxnSpPr>
        <p:spPr>
          <a:xfrm flipH="1">
            <a:off x="11252457" y="781347"/>
            <a:ext cx="3" cy="241519"/>
          </a:xfrm>
          <a:prstGeom prst="line">
            <a:avLst/>
          </a:prstGeom>
          <a:ln>
            <a:solidFill>
              <a:srgbClr val="FF0000"/>
            </a:solidFill>
            <a:prstDash val="dash"/>
            <a:headEnd type="none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D3990F76-0DBD-479A-9B54-08D835BD7ACC}"/>
              </a:ext>
            </a:extLst>
          </p:cNvPr>
          <p:cNvGrpSpPr/>
          <p:nvPr/>
        </p:nvGrpSpPr>
        <p:grpSpPr>
          <a:xfrm>
            <a:off x="7148945" y="771511"/>
            <a:ext cx="4103513" cy="1304178"/>
            <a:chOff x="894229" y="955449"/>
            <a:chExt cx="4187821" cy="711986"/>
          </a:xfrm>
        </p:grpSpPr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0DB18261-91C9-49B5-9428-DC2E01E4840E}"/>
                </a:ext>
              </a:extLst>
            </p:cNvPr>
            <p:cNvCxnSpPr/>
            <p:nvPr/>
          </p:nvCxnSpPr>
          <p:spPr>
            <a:xfrm flipV="1">
              <a:off x="894229" y="955449"/>
              <a:ext cx="0" cy="711986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id="{E0C7AD3B-C6A5-4F30-8CEA-1BB3F34AD30C}"/>
                </a:ext>
              </a:extLst>
            </p:cNvPr>
            <p:cNvCxnSpPr/>
            <p:nvPr/>
          </p:nvCxnSpPr>
          <p:spPr>
            <a:xfrm>
              <a:off x="927342" y="955449"/>
              <a:ext cx="4154708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6A7C5FCA-BC53-4AA3-8ACB-A319F2629DAC}"/>
              </a:ext>
            </a:extLst>
          </p:cNvPr>
          <p:cNvSpPr txBox="1">
            <a:spLocks/>
          </p:cNvSpPr>
          <p:nvPr/>
        </p:nvSpPr>
        <p:spPr>
          <a:xfrm>
            <a:off x="647709" y="3386351"/>
            <a:ext cx="4284508" cy="5999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prstClr val="black"/>
                </a:solidFill>
                <a:latin typeface="Calibri Light" panose="020F0302020204030204"/>
              </a:rPr>
              <a:t>Динамика доли злокачественных новообразований, выявленных на ранних стадиях (</a:t>
            </a:r>
            <a:r>
              <a:rPr lang="en-US" sz="1200" dirty="0">
                <a:solidFill>
                  <a:prstClr val="black"/>
                </a:solidFill>
                <a:latin typeface="Calibri Light" panose="020F0302020204030204"/>
              </a:rPr>
              <a:t>I </a:t>
            </a:r>
            <a:r>
              <a:rPr lang="ru-RU" sz="1200" dirty="0">
                <a:solidFill>
                  <a:prstClr val="black"/>
                </a:solidFill>
                <a:latin typeface="Calibri Light" panose="020F0302020204030204"/>
              </a:rPr>
              <a:t>и </a:t>
            </a:r>
            <a:r>
              <a:rPr lang="en-US" sz="1200" dirty="0">
                <a:solidFill>
                  <a:prstClr val="black"/>
                </a:solidFill>
                <a:latin typeface="Calibri Light" panose="020F0302020204030204"/>
              </a:rPr>
              <a:t>II </a:t>
            </a:r>
            <a:r>
              <a:rPr lang="ru-RU" sz="1200" dirty="0">
                <a:solidFill>
                  <a:prstClr val="black"/>
                </a:solidFill>
                <a:latin typeface="Calibri Light" panose="020F0302020204030204"/>
              </a:rPr>
              <a:t>стадии), %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Calibri Light" panose="020F0302020204030204"/>
              </a:rPr>
              <a:t>-</a:t>
            </a:r>
            <a:r>
              <a:rPr lang="ru-RU" sz="12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Calibri Light" panose="020F0302020204030204"/>
              </a:rPr>
              <a:t>5</a:t>
            </a:r>
            <a:r>
              <a:rPr lang="ru-RU" sz="1200" dirty="0">
                <a:solidFill>
                  <a:prstClr val="black"/>
                </a:solidFill>
                <a:latin typeface="Calibri Light" panose="020F0302020204030204"/>
              </a:rPr>
              <a:t>,</a:t>
            </a:r>
            <a:r>
              <a:rPr lang="en-US" sz="1200" dirty="0">
                <a:solidFill>
                  <a:prstClr val="black"/>
                </a:solidFill>
                <a:latin typeface="Calibri Light" panose="020F0302020204030204"/>
              </a:rPr>
              <a:t>6</a:t>
            </a:r>
            <a:r>
              <a:rPr lang="ru-RU" sz="1200" dirty="0">
                <a:solidFill>
                  <a:prstClr val="black"/>
                </a:solidFill>
                <a:latin typeface="Calibri Light" panose="020F0302020204030204"/>
              </a:rPr>
              <a:t>%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BFF0D5F6-69B8-45DD-A577-53D82F649F71}"/>
              </a:ext>
            </a:extLst>
          </p:cNvPr>
          <p:cNvGrpSpPr/>
          <p:nvPr/>
        </p:nvGrpSpPr>
        <p:grpSpPr>
          <a:xfrm>
            <a:off x="923545" y="3986324"/>
            <a:ext cx="4085649" cy="45719"/>
            <a:chOff x="894229" y="955449"/>
            <a:chExt cx="3973102" cy="711986"/>
          </a:xfrm>
        </p:grpSpPr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53E78D8B-6379-4186-A9AA-8C52AF0A0213}"/>
                </a:ext>
              </a:extLst>
            </p:cNvPr>
            <p:cNvCxnSpPr/>
            <p:nvPr/>
          </p:nvCxnSpPr>
          <p:spPr>
            <a:xfrm flipV="1">
              <a:off x="894229" y="955449"/>
              <a:ext cx="0" cy="711986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>
              <a:extLst>
                <a:ext uri="{FF2B5EF4-FFF2-40B4-BE49-F238E27FC236}">
                  <a16:creationId xmlns:a16="http://schemas.microsoft.com/office/drawing/2014/main" id="{D5E1071A-E459-40D9-AF15-7DE7A55A0BA7}"/>
                </a:ext>
              </a:extLst>
            </p:cNvPr>
            <p:cNvCxnSpPr/>
            <p:nvPr/>
          </p:nvCxnSpPr>
          <p:spPr>
            <a:xfrm>
              <a:off x="927342" y="955449"/>
              <a:ext cx="3939989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D6317233-95AF-480C-B90E-EF8042670B56}"/>
              </a:ext>
            </a:extLst>
          </p:cNvPr>
          <p:cNvCxnSpPr>
            <a:cxnSpLocks/>
          </p:cNvCxnSpPr>
          <p:nvPr/>
        </p:nvCxnSpPr>
        <p:spPr>
          <a:xfrm flipH="1">
            <a:off x="5009194" y="3987434"/>
            <a:ext cx="1557" cy="371078"/>
          </a:xfrm>
          <a:prstGeom prst="line">
            <a:avLst/>
          </a:prstGeom>
          <a:ln>
            <a:solidFill>
              <a:srgbClr val="FF0000"/>
            </a:solidFill>
            <a:prstDash val="dash"/>
            <a:headEnd type="none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3B0B3B1A-0E8A-49C0-9A06-858A99EEA4C8}"/>
              </a:ext>
            </a:extLst>
          </p:cNvPr>
          <p:cNvSpPr txBox="1">
            <a:spLocks/>
          </p:cNvSpPr>
          <p:nvPr/>
        </p:nvSpPr>
        <p:spPr>
          <a:xfrm>
            <a:off x="6210575" y="3386351"/>
            <a:ext cx="5614580" cy="5999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prstClr val="black"/>
                </a:solidFill>
                <a:latin typeface="Calibri Light" panose="020F0302020204030204"/>
              </a:rPr>
              <a:t>Динамика одногодичной летальности больных со злокачественными новообразованиями, % и удельный вес больных со злокачественными новообразованиями, состоящих на учете 5 лет и более, % </a:t>
            </a:r>
          </a:p>
        </p:txBody>
      </p:sp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3968012136"/>
              </p:ext>
            </p:extLst>
          </p:nvPr>
        </p:nvGraphicFramePr>
        <p:xfrm>
          <a:off x="131617" y="989222"/>
          <a:ext cx="5430963" cy="24397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9" name="Диаграмма 28"/>
          <p:cNvGraphicFramePr/>
          <p:nvPr>
            <p:extLst>
              <p:ext uri="{D42A27DB-BD31-4B8C-83A1-F6EECF244321}">
                <p14:modId xmlns:p14="http://schemas.microsoft.com/office/powerpoint/2010/main" val="1782407064"/>
              </p:ext>
            </p:extLst>
          </p:nvPr>
        </p:nvGraphicFramePr>
        <p:xfrm>
          <a:off x="6260513" y="856411"/>
          <a:ext cx="5517599" cy="2487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3361327087"/>
              </p:ext>
            </p:extLst>
          </p:nvPr>
        </p:nvGraphicFramePr>
        <p:xfrm>
          <a:off x="226898" y="3893436"/>
          <a:ext cx="5335684" cy="23597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3550853918"/>
              </p:ext>
            </p:extLst>
          </p:nvPr>
        </p:nvGraphicFramePr>
        <p:xfrm>
          <a:off x="6532418" y="3986324"/>
          <a:ext cx="5415743" cy="2266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4502381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" y="1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ИММУНО</a:t>
            </a:r>
            <a:r>
              <a:rPr lang="ru-RU" dirty="0">
                <a:solidFill>
                  <a:prstClr val="white"/>
                </a:solidFill>
                <a:latin typeface="Calibri" panose="020F0502020204030204"/>
              </a:rPr>
              <a:t>ПРОФИЛАКТИКА ГРИППА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" y="6338037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9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5B7B7A-5E5E-4684-99E3-43135DA83457}" type="slidenum"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Министерство здравоохранения Калининградской области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D089722-8C20-4D79-B794-BEC4F8BA6E06}"/>
              </a:ext>
            </a:extLst>
          </p:cNvPr>
          <p:cNvSpPr txBox="1">
            <a:spLocks/>
          </p:cNvSpPr>
          <p:nvPr/>
        </p:nvSpPr>
        <p:spPr>
          <a:xfrm>
            <a:off x="561117" y="572852"/>
            <a:ext cx="5482929" cy="80721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В 201</a:t>
            </a:r>
            <a:r>
              <a:rPr lang="en-US" sz="1200" dirty="0">
                <a:solidFill>
                  <a:prstClr val="black"/>
                </a:solidFill>
                <a:latin typeface="Calibri Light" panose="020F0302020204030204"/>
              </a:rPr>
              <a:t>8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году в Калининградской области от гриппа привито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4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50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285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человек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4107871115"/>
              </p:ext>
            </p:extLst>
          </p:nvPr>
        </p:nvGraphicFramePr>
        <p:xfrm>
          <a:off x="1302328" y="1380068"/>
          <a:ext cx="9304712" cy="439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5451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" y="1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9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ЭЛЕКТРОННОЕ ЗДРАВООХРАНЕНИЕ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" y="6338037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9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5B7B7A-5E5E-4684-99E3-43135DA83457}" type="slidenum"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Министерство здравоохранения Калининградской области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5054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" y="1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dirty="0">
                <a:solidFill>
                  <a:prstClr val="white"/>
                </a:solidFill>
              </a:rPr>
              <a:t>ЭЛЕКТРОННОЕ ЗДРАВООХРАНЕНИЕ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" y="6338037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9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5B7B7A-5E5E-4684-99E3-43135DA83457}" type="slidenum"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Министерство здравоохранения Калининградской области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B85046F-05CF-4507-8102-2F23269AD6A2}"/>
              </a:ext>
            </a:extLst>
          </p:cNvPr>
          <p:cNvSpPr txBox="1">
            <a:spLocks/>
          </p:cNvSpPr>
          <p:nvPr/>
        </p:nvSpPr>
        <p:spPr>
          <a:xfrm>
            <a:off x="458694" y="611878"/>
            <a:ext cx="4241055" cy="70892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dirty="0"/>
              <a:t>100% государственных медицинских организаций имеют доступ к защищенной сети передачи данных.                                      Количество подключенных объектов информатизации</a:t>
            </a: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8ECCD84F-9FFF-4DA0-AFA5-B4B13A6CAD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9243148"/>
              </p:ext>
            </p:extLst>
          </p:nvPr>
        </p:nvGraphicFramePr>
        <p:xfrm>
          <a:off x="458696" y="793376"/>
          <a:ext cx="4241053" cy="2494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DB5B6ACB-DF56-426F-8616-57E725B60B7C}"/>
              </a:ext>
            </a:extLst>
          </p:cNvPr>
          <p:cNvSpPr txBox="1">
            <a:spLocks/>
          </p:cNvSpPr>
          <p:nvPr/>
        </p:nvSpPr>
        <p:spPr>
          <a:xfrm>
            <a:off x="6496221" y="587813"/>
            <a:ext cx="4176467" cy="53094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dirty="0"/>
              <a:t>100% государственных медицинских организаций осуществляют запись на прием к врачу</a:t>
            </a: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4067368A-A8E1-41B8-9876-371C6350F3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9120157"/>
              </p:ext>
            </p:extLst>
          </p:nvPr>
        </p:nvGraphicFramePr>
        <p:xfrm>
          <a:off x="5132254" y="1254759"/>
          <a:ext cx="6627201" cy="1828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6103">
                  <a:extLst>
                    <a:ext uri="{9D8B030D-6E8A-4147-A177-3AD203B41FA5}">
                      <a16:colId xmlns:a16="http://schemas.microsoft.com/office/drawing/2014/main" val="676132278"/>
                    </a:ext>
                  </a:extLst>
                </a:gridCol>
                <a:gridCol w="1322363">
                  <a:extLst>
                    <a:ext uri="{9D8B030D-6E8A-4147-A177-3AD203B41FA5}">
                      <a16:colId xmlns:a16="http://schemas.microsoft.com/office/drawing/2014/main" val="2492228925"/>
                    </a:ext>
                  </a:extLst>
                </a:gridCol>
                <a:gridCol w="777184">
                  <a:extLst>
                    <a:ext uri="{9D8B030D-6E8A-4147-A177-3AD203B41FA5}">
                      <a16:colId xmlns:a16="http://schemas.microsoft.com/office/drawing/2014/main" val="3168082131"/>
                    </a:ext>
                  </a:extLst>
                </a:gridCol>
                <a:gridCol w="832603">
                  <a:extLst>
                    <a:ext uri="{9D8B030D-6E8A-4147-A177-3AD203B41FA5}">
                      <a16:colId xmlns:a16="http://schemas.microsoft.com/office/drawing/2014/main" val="495358976"/>
                    </a:ext>
                  </a:extLst>
                </a:gridCol>
                <a:gridCol w="852055">
                  <a:extLst>
                    <a:ext uri="{9D8B030D-6E8A-4147-A177-3AD203B41FA5}">
                      <a16:colId xmlns:a16="http://schemas.microsoft.com/office/drawing/2014/main" val="653299532"/>
                    </a:ext>
                  </a:extLst>
                </a:gridCol>
                <a:gridCol w="789709">
                  <a:extLst>
                    <a:ext uri="{9D8B030D-6E8A-4147-A177-3AD203B41FA5}">
                      <a16:colId xmlns:a16="http://schemas.microsoft.com/office/drawing/2014/main" val="1506447540"/>
                    </a:ext>
                  </a:extLst>
                </a:gridCol>
                <a:gridCol w="872836">
                  <a:extLst>
                    <a:ext uri="{9D8B030D-6E8A-4147-A177-3AD203B41FA5}">
                      <a16:colId xmlns:a16="http://schemas.microsoft.com/office/drawing/2014/main" val="3720895116"/>
                    </a:ext>
                  </a:extLst>
                </a:gridCol>
                <a:gridCol w="824348">
                  <a:extLst>
                    <a:ext uri="{9D8B030D-6E8A-4147-A177-3AD203B41FA5}">
                      <a16:colId xmlns:a16="http://schemas.microsoft.com/office/drawing/2014/main" val="94677847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№ п/п</a:t>
                      </a:r>
                      <a:endParaRPr lang="ru-RU" sz="11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Способ записи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2013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2014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2015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2016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2017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042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1.</a:t>
                      </a:r>
                      <a:endParaRPr lang="ru-RU" sz="11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Через регистратуру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697 306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2 618 074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2 118 678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2 311 031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2 345 868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2 235 313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617178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2.</a:t>
                      </a:r>
                      <a:endParaRPr lang="ru-RU" sz="11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По телефону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176 248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316 770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228 702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210 416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192 934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168 211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719008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3.</a:t>
                      </a:r>
                      <a:endParaRPr lang="ru-RU" sz="11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Через Интернет и инфо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 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киоски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304 941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364 538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423 559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523 170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441 187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490 789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773337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4.</a:t>
                      </a:r>
                      <a:endParaRPr lang="ru-RU" sz="11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Врачом на повторный прием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107 471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1 907 532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2 182 581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2 268 949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2 432 233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92461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 </a:t>
                      </a:r>
                      <a:endParaRPr lang="ru-RU" sz="11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Всего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1 178 500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3 406 853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4 678 471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5 227 198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5 266 938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5 326 546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73712794"/>
                  </a:ext>
                </a:extLst>
              </a:tr>
            </a:tbl>
          </a:graphicData>
        </a:graphic>
      </p:graphicFrame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F0BDAA7C-EBEE-4FD0-ABE5-F95A5E4BF29B}"/>
              </a:ext>
            </a:extLst>
          </p:cNvPr>
          <p:cNvSpPr txBox="1">
            <a:spLocks/>
          </p:cNvSpPr>
          <p:nvPr/>
        </p:nvSpPr>
        <p:spPr>
          <a:xfrm>
            <a:off x="484842" y="3391950"/>
            <a:ext cx="4059519" cy="53094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dirty="0"/>
              <a:t>Доля пациентов, на которых заведены электронные медицинские карты </a:t>
            </a:r>
          </a:p>
          <a:p>
            <a:pPr algn="ctr"/>
            <a:r>
              <a:rPr lang="ru-RU" sz="1200" dirty="0"/>
              <a:t>(% от общей численности прикрепленного населения) </a:t>
            </a:r>
          </a:p>
        </p:txBody>
      </p:sp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id="{A80D3C63-7CCB-4B10-A0F3-9E6D9D8305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7502376"/>
              </p:ext>
            </p:extLst>
          </p:nvPr>
        </p:nvGraphicFramePr>
        <p:xfrm>
          <a:off x="458695" y="3657421"/>
          <a:ext cx="3938493" cy="2279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6A2B4204-73F2-4588-8B01-8BCBFA9A67FE}"/>
              </a:ext>
            </a:extLst>
          </p:cNvPr>
          <p:cNvSpPr txBox="1">
            <a:spLocks/>
          </p:cNvSpPr>
          <p:nvPr/>
        </p:nvSpPr>
        <p:spPr>
          <a:xfrm>
            <a:off x="4712822" y="3268133"/>
            <a:ext cx="3348317" cy="65475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dirty="0"/>
              <a:t>94% врачей постоянно используют медицинскую информационную систему в своей деятельности</a:t>
            </a:r>
          </a:p>
        </p:txBody>
      </p:sp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id="{BA81EADD-6DC9-43D6-A3C3-3D52AE50E9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0301202"/>
              </p:ext>
            </p:extLst>
          </p:nvPr>
        </p:nvGraphicFramePr>
        <p:xfrm>
          <a:off x="4598893" y="3555720"/>
          <a:ext cx="3630707" cy="2380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08656029-974C-4343-BAF7-C1D4AF7850E3}"/>
              </a:ext>
            </a:extLst>
          </p:cNvPr>
          <p:cNvSpPr txBox="1">
            <a:spLocks/>
          </p:cNvSpPr>
          <p:nvPr/>
        </p:nvSpPr>
        <p:spPr>
          <a:xfrm>
            <a:off x="8288868" y="3355569"/>
            <a:ext cx="3470586" cy="76972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dirty="0"/>
              <a:t>100% рецептов на дополнительное лекарственное обеспечение льготным категориям граждан выписывается в региональной медицинской информационной системе</a:t>
            </a:r>
          </a:p>
        </p:txBody>
      </p:sp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C66F1864-F0AB-4999-BB3D-D5A20FA4FC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9747524"/>
              </p:ext>
            </p:extLst>
          </p:nvPr>
        </p:nvGraphicFramePr>
        <p:xfrm>
          <a:off x="8411135" y="3563012"/>
          <a:ext cx="3166783" cy="2380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729676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" y="1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dirty="0">
                <a:solidFill>
                  <a:prstClr val="white"/>
                </a:solidFill>
              </a:rPr>
              <a:t>ЭЛЕКТРОННОЕ ЗДРАВООХРАНЕНИЕ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" y="6338037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9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5B7B7A-5E5E-4684-99E3-43135DA83457}" type="slidenum"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Министерство здравоохранения Калининградской области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1C2983B-53DE-4982-8894-26620427D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47" y="809391"/>
            <a:ext cx="2993975" cy="1995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B552ABA-A48A-4D59-885C-122570934F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913" y="1527694"/>
            <a:ext cx="5748349" cy="378552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921F5DF-B20F-4838-9118-EE64D4F004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391" y="3903294"/>
            <a:ext cx="2945625" cy="1963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B28993F-3F66-473B-B552-F271D9984B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084" y="1527694"/>
            <a:ext cx="2919932" cy="1946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A7D1FA3-5F8F-4DC7-A0D4-0FD576B06DC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2"/>
          <a:stretch/>
        </p:blipFill>
        <p:spPr>
          <a:xfrm>
            <a:off x="183323" y="2905301"/>
            <a:ext cx="2947399" cy="2041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F15BD7-B1D8-4079-91E0-D442B36D5FC2}"/>
              </a:ext>
            </a:extLst>
          </p:cNvPr>
          <p:cNvSpPr txBox="1">
            <a:spLocks/>
          </p:cNvSpPr>
          <p:nvPr/>
        </p:nvSpPr>
        <p:spPr>
          <a:xfrm>
            <a:off x="3671551" y="726249"/>
            <a:ext cx="8294025" cy="5999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7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% прикрепленного населения осуществляют самостоятельную запись на прием к врачу через сеть «Интернет»</a:t>
            </a:r>
          </a:p>
        </p:txBody>
      </p:sp>
    </p:spTree>
    <p:extLst>
      <p:ext uri="{BB962C8B-B14F-4D97-AF65-F5344CB8AC3E}">
        <p14:creationId xmlns:p14="http://schemas.microsoft.com/office/powerpoint/2010/main" val="34095483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" y="1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9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ДОСТУПНОСТЬ МЕДИЦИНСКОЙ ПОМОЩИ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" y="6338037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9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5B7B7A-5E5E-4684-99E3-43135DA83457}" type="slidenum"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Министерство здравоохранения Калининградской области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8963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" y="1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prstClr val="white"/>
                </a:solidFill>
                <a:latin typeface="Calibri" panose="020F0502020204030204"/>
              </a:rPr>
              <a:t>ПОВЫШЕНИЕ ДОСТУПНОСТИ ВЫСОКОТЕХНОЛОГИЧНОЙ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ru-RU" dirty="0">
                <a:solidFill>
                  <a:prstClr val="white"/>
                </a:solidFill>
                <a:latin typeface="Calibri" panose="020F0502020204030204"/>
              </a:rPr>
              <a:t>МЕДИЦИНСКОЙ ПОМОЩИ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" y="6338037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9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5B7B7A-5E5E-4684-99E3-43135DA83457}" type="slidenum"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Министерство здравоохранения Калининградской области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BBDB9BE-EAB7-4F3A-88AF-75640C8B7246}"/>
              </a:ext>
            </a:extLst>
          </p:cNvPr>
          <p:cNvSpPr txBox="1">
            <a:spLocks/>
          </p:cNvSpPr>
          <p:nvPr/>
        </p:nvSpPr>
        <p:spPr>
          <a:xfrm>
            <a:off x="5604164" y="2239967"/>
            <a:ext cx="5666509" cy="53094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dirty="0"/>
              <a:t>Динамика оказанной высокотехнологичной медицинской помощи населению Калининградской области, человек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83F675-902B-4706-9C7A-7AA145B79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1" y="771957"/>
            <a:ext cx="4166683" cy="2781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768241426"/>
              </p:ext>
            </p:extLst>
          </p:nvPr>
        </p:nvGraphicFramePr>
        <p:xfrm>
          <a:off x="4648201" y="2743200"/>
          <a:ext cx="7177953" cy="3440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063213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" y="1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dirty="0">
                <a:solidFill>
                  <a:prstClr val="white"/>
                </a:solidFill>
              </a:rPr>
              <a:t>ДОСТУПНОСТЬ МЕДИЦИНСКОЙ ПОМОЩИ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" y="6338037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9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5B7B7A-5E5E-4684-99E3-43135DA83457}" type="slidenum"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Министерство здравоохранения Калининградской области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B500E57-3E4B-4875-B3DE-2D6350857DE4}"/>
              </a:ext>
            </a:extLst>
          </p:cNvPr>
          <p:cNvSpPr txBox="1">
            <a:spLocks/>
          </p:cNvSpPr>
          <p:nvPr/>
        </p:nvSpPr>
        <p:spPr>
          <a:xfrm>
            <a:off x="304801" y="957435"/>
            <a:ext cx="10931235" cy="32312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prstClr val="black"/>
                </a:solidFill>
                <a:latin typeface="Calibri Light" panose="020F0302020204030204"/>
              </a:rPr>
              <a:t>Количество построенных и отремонтированных объектов здравоохранения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Калининградской области</a:t>
            </a: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63A40008-9F30-4066-9B33-03045C71ED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3246575"/>
              </p:ext>
            </p:extLst>
          </p:nvPr>
        </p:nvGraphicFramePr>
        <p:xfrm>
          <a:off x="561110" y="1460486"/>
          <a:ext cx="11031680" cy="28206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44879">
                  <a:extLst>
                    <a:ext uri="{9D8B030D-6E8A-4147-A177-3AD203B41FA5}">
                      <a16:colId xmlns:a16="http://schemas.microsoft.com/office/drawing/2014/main" val="2098306976"/>
                    </a:ext>
                  </a:extLst>
                </a:gridCol>
                <a:gridCol w="1327891">
                  <a:extLst>
                    <a:ext uri="{9D8B030D-6E8A-4147-A177-3AD203B41FA5}">
                      <a16:colId xmlns:a16="http://schemas.microsoft.com/office/drawing/2014/main" val="558002543"/>
                    </a:ext>
                  </a:extLst>
                </a:gridCol>
                <a:gridCol w="1226485">
                  <a:extLst>
                    <a:ext uri="{9D8B030D-6E8A-4147-A177-3AD203B41FA5}">
                      <a16:colId xmlns:a16="http://schemas.microsoft.com/office/drawing/2014/main" val="4181731802"/>
                    </a:ext>
                  </a:extLst>
                </a:gridCol>
                <a:gridCol w="1226485">
                  <a:extLst>
                    <a:ext uri="{9D8B030D-6E8A-4147-A177-3AD203B41FA5}">
                      <a16:colId xmlns:a16="http://schemas.microsoft.com/office/drawing/2014/main" val="1722698850"/>
                    </a:ext>
                  </a:extLst>
                </a:gridCol>
                <a:gridCol w="1226485">
                  <a:extLst>
                    <a:ext uri="{9D8B030D-6E8A-4147-A177-3AD203B41FA5}">
                      <a16:colId xmlns:a16="http://schemas.microsoft.com/office/drawing/2014/main" val="1963258534"/>
                    </a:ext>
                  </a:extLst>
                </a:gridCol>
                <a:gridCol w="1226485">
                  <a:extLst>
                    <a:ext uri="{9D8B030D-6E8A-4147-A177-3AD203B41FA5}">
                      <a16:colId xmlns:a16="http://schemas.microsoft.com/office/drawing/2014/main" val="4077780249"/>
                    </a:ext>
                  </a:extLst>
                </a:gridCol>
                <a:gridCol w="1226485">
                  <a:extLst>
                    <a:ext uri="{9D8B030D-6E8A-4147-A177-3AD203B41FA5}">
                      <a16:colId xmlns:a16="http://schemas.microsoft.com/office/drawing/2014/main" val="390533804"/>
                    </a:ext>
                  </a:extLst>
                </a:gridCol>
                <a:gridCol w="1226485">
                  <a:extLst>
                    <a:ext uri="{9D8B030D-6E8A-4147-A177-3AD203B41FA5}">
                      <a16:colId xmlns:a16="http://schemas.microsoft.com/office/drawing/2014/main" val="185172540"/>
                    </a:ext>
                  </a:extLst>
                </a:gridCol>
              </a:tblGrid>
              <a:tr h="186420">
                <a:tc rowSpan="2">
                  <a:txBody>
                    <a:bodyPr/>
                    <a:lstStyle/>
                    <a:p>
                      <a:pPr algn="ctr" fontAlgn="ctr"/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j-ea"/>
                          <a:cs typeface="+mj-cs"/>
                        </a:rPr>
                        <a:t>Наименование</a:t>
                      </a:r>
                    </a:p>
                  </a:txBody>
                  <a:tcPr marL="6712" marR="6712" marT="6712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j-ea"/>
                          <a:cs typeface="+mj-cs"/>
                        </a:rPr>
                        <a:t>Количество построенных объектов здравоохранения</a:t>
                      </a:r>
                    </a:p>
                  </a:txBody>
                  <a:tcPr marL="6712" marR="6712" marT="6712" marB="0" anchor="b">
                    <a:solidFill>
                      <a:schemeClr val="accent1">
                        <a:tint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j-ea"/>
                          <a:cs typeface="+mj-cs"/>
                        </a:rPr>
                        <a:t>Количество отремонтированных объектов здравоохранения</a:t>
                      </a:r>
                    </a:p>
                  </a:txBody>
                  <a:tcPr marL="6712" marR="6712" marT="6712" marB="0" anchor="b">
                    <a:solidFill>
                      <a:schemeClr val="accent1">
                        <a:tint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0515275"/>
                  </a:ext>
                </a:extLst>
              </a:tr>
              <a:tr h="1678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j-ea"/>
                          <a:cs typeface="+mj-cs"/>
                        </a:rPr>
                        <a:t>2012-2015</a:t>
                      </a:r>
                    </a:p>
                  </a:txBody>
                  <a:tcPr marL="6712" marR="6712" marT="6712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j-ea"/>
                          <a:cs typeface="+mj-cs"/>
                        </a:rPr>
                        <a:t>2016</a:t>
                      </a:r>
                    </a:p>
                  </a:txBody>
                  <a:tcPr marL="6712" marR="6712" marT="6712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j-ea"/>
                          <a:cs typeface="+mj-cs"/>
                        </a:rPr>
                        <a:t>2017 / 2018</a:t>
                      </a:r>
                    </a:p>
                  </a:txBody>
                  <a:tcPr marL="6712" marR="6712" marT="671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j-ea"/>
                          <a:cs typeface="+mj-cs"/>
                        </a:rPr>
                        <a:t>итого</a:t>
                      </a:r>
                    </a:p>
                  </a:txBody>
                  <a:tcPr marL="6712" marR="6712" marT="6712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j-ea"/>
                          <a:cs typeface="+mj-cs"/>
                        </a:rPr>
                        <a:t>2016</a:t>
                      </a:r>
                    </a:p>
                  </a:txBody>
                  <a:tcPr marL="6712" marR="6712" marT="6712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j-ea"/>
                          <a:cs typeface="+mj-cs"/>
                        </a:rPr>
                        <a:t>2017 / 2018</a:t>
                      </a:r>
                    </a:p>
                  </a:txBody>
                  <a:tcPr marL="6712" marR="6712" marT="6712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j-ea"/>
                          <a:cs typeface="+mj-cs"/>
                        </a:rPr>
                        <a:t>итого</a:t>
                      </a:r>
                    </a:p>
                  </a:txBody>
                  <a:tcPr marL="6712" marR="6712" marT="671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39628"/>
                  </a:ext>
                </a:extLst>
              </a:tr>
              <a:tr h="335604">
                <a:tc>
                  <a:txBody>
                    <a:bodyPr/>
                    <a:lstStyle/>
                    <a:p>
                      <a:pPr algn="l" fontAlgn="ctr"/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j-ea"/>
                          <a:cs typeface="+mj-cs"/>
                        </a:rPr>
                        <a:t>Всего объектов здравоохранения, в том числе:</a:t>
                      </a:r>
                    </a:p>
                  </a:txBody>
                  <a:tcPr marL="6712" marR="6712" marT="6712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j-ea"/>
                          <a:cs typeface="+mj-cs"/>
                        </a:rPr>
                        <a:t>52</a:t>
                      </a:r>
                    </a:p>
                  </a:txBody>
                  <a:tcPr marL="6712" marR="6712" marT="6712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j-ea"/>
                          <a:cs typeface="+mj-cs"/>
                        </a:rPr>
                        <a:t>4</a:t>
                      </a:r>
                    </a:p>
                  </a:txBody>
                  <a:tcPr marL="6712" marR="6712" marT="6712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j-ea"/>
                          <a:cs typeface="+mj-cs"/>
                        </a:rPr>
                        <a:t>5 / 5</a:t>
                      </a:r>
                    </a:p>
                  </a:txBody>
                  <a:tcPr marL="6712" marR="6712" marT="671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j-ea"/>
                          <a:cs typeface="+mj-cs"/>
                        </a:rPr>
                        <a:t>61</a:t>
                      </a:r>
                    </a:p>
                  </a:txBody>
                  <a:tcPr marL="6712" marR="6712" marT="6712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j-ea"/>
                          <a:cs typeface="+mj-cs"/>
                        </a:rPr>
                        <a:t>18</a:t>
                      </a:r>
                    </a:p>
                  </a:txBody>
                  <a:tcPr marL="6712" marR="6712" marT="6712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j-ea"/>
                          <a:cs typeface="+mj-cs"/>
                        </a:rPr>
                        <a:t>14 / 14</a:t>
                      </a:r>
                    </a:p>
                  </a:txBody>
                  <a:tcPr marL="6712" marR="6712" marT="6712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j-ea"/>
                          <a:cs typeface="+mj-cs"/>
                        </a:rPr>
                        <a:t>46 / 60</a:t>
                      </a:r>
                      <a:endParaRPr kumimoji="0" lang="ru-RU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 Light" panose="020F0302020204030204"/>
                        <a:ea typeface="+mj-ea"/>
                        <a:cs typeface="+mj-cs"/>
                      </a:endParaRPr>
                    </a:p>
                  </a:txBody>
                  <a:tcPr marL="6712" marR="6712" marT="671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8144951"/>
                  </a:ext>
                </a:extLst>
              </a:tr>
              <a:tr h="167802">
                <a:tc>
                  <a:txBody>
                    <a:bodyPr/>
                    <a:lstStyle/>
                    <a:p>
                      <a:pPr algn="l" fontAlgn="ctr"/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j-ea"/>
                          <a:cs typeface="+mj-cs"/>
                        </a:rPr>
                        <a:t>ФАПы</a:t>
                      </a:r>
                    </a:p>
                    <a:p>
                      <a:pPr algn="l" fontAlgn="ctr"/>
                      <a:endParaRPr kumimoji="0" lang="ru-RU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 Light" panose="020F0302020204030204"/>
                        <a:ea typeface="+mj-ea"/>
                        <a:cs typeface="+mj-cs"/>
                      </a:endParaRPr>
                    </a:p>
                  </a:txBody>
                  <a:tcPr marL="6712" marR="6712" marT="6712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j-ea"/>
                          <a:cs typeface="+mj-cs"/>
                        </a:rPr>
                        <a:t>43</a:t>
                      </a:r>
                    </a:p>
                  </a:txBody>
                  <a:tcPr marL="6712" marR="6712" marT="6712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j-ea"/>
                          <a:cs typeface="+mj-cs"/>
                        </a:rPr>
                        <a:t>4</a:t>
                      </a:r>
                    </a:p>
                  </a:txBody>
                  <a:tcPr marL="6712" marR="6712" marT="6712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j-ea"/>
                          <a:cs typeface="+mj-cs"/>
                        </a:rPr>
                        <a:t>5 / -</a:t>
                      </a:r>
                    </a:p>
                  </a:txBody>
                  <a:tcPr marL="6712" marR="6712" marT="671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j-ea"/>
                          <a:cs typeface="+mj-cs"/>
                        </a:rPr>
                        <a:t>52</a:t>
                      </a:r>
                    </a:p>
                  </a:txBody>
                  <a:tcPr marL="6712" marR="6712" marT="6712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j-ea"/>
                          <a:cs typeface="+mj-cs"/>
                        </a:rPr>
                        <a:t>6</a:t>
                      </a:r>
                    </a:p>
                  </a:txBody>
                  <a:tcPr marL="6712" marR="6712" marT="6712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j-ea"/>
                          <a:cs typeface="+mj-cs"/>
                        </a:rPr>
                        <a:t>1 / 2</a:t>
                      </a:r>
                    </a:p>
                  </a:txBody>
                  <a:tcPr marL="6712" marR="6712" marT="6712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j-ea"/>
                          <a:cs typeface="+mj-cs"/>
                        </a:rPr>
                        <a:t>9</a:t>
                      </a:r>
                    </a:p>
                  </a:txBody>
                  <a:tcPr marL="6712" marR="6712" marT="671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9871541"/>
                  </a:ext>
                </a:extLst>
              </a:tr>
              <a:tr h="167802">
                <a:tc>
                  <a:txBody>
                    <a:bodyPr/>
                    <a:lstStyle/>
                    <a:p>
                      <a:pPr algn="l" fontAlgn="ctr"/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j-ea"/>
                          <a:cs typeface="+mj-cs"/>
                        </a:rPr>
                        <a:t>Офисы врача общей практики</a:t>
                      </a:r>
                    </a:p>
                    <a:p>
                      <a:pPr algn="l" fontAlgn="ctr"/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j-ea"/>
                          <a:cs typeface="+mj-cs"/>
                        </a:rPr>
                        <a:t> </a:t>
                      </a:r>
                    </a:p>
                  </a:txBody>
                  <a:tcPr marL="6712" marR="6712" marT="6712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j-ea"/>
                          <a:cs typeface="+mj-cs"/>
                        </a:rPr>
                        <a:t>8</a:t>
                      </a:r>
                    </a:p>
                  </a:txBody>
                  <a:tcPr marL="6712" marR="6712" marT="6712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j-ea"/>
                          <a:cs typeface="+mj-cs"/>
                        </a:rPr>
                        <a:t>-</a:t>
                      </a:r>
                    </a:p>
                  </a:txBody>
                  <a:tcPr marL="6712" marR="6712" marT="6712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j-ea"/>
                          <a:cs typeface="+mj-cs"/>
                        </a:rPr>
                        <a:t>- / -</a:t>
                      </a:r>
                    </a:p>
                  </a:txBody>
                  <a:tcPr marL="6712" marR="6712" marT="671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j-ea"/>
                          <a:cs typeface="+mj-cs"/>
                        </a:rPr>
                        <a:t>8</a:t>
                      </a:r>
                    </a:p>
                  </a:txBody>
                  <a:tcPr marL="6712" marR="6712" marT="6712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j-ea"/>
                          <a:cs typeface="+mj-cs"/>
                        </a:rPr>
                        <a:t>-</a:t>
                      </a:r>
                    </a:p>
                  </a:txBody>
                  <a:tcPr marL="6712" marR="6712" marT="6712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j-ea"/>
                          <a:cs typeface="+mj-cs"/>
                        </a:rPr>
                        <a:t>- / -</a:t>
                      </a:r>
                    </a:p>
                  </a:txBody>
                  <a:tcPr marL="6712" marR="6712" marT="6712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j-ea"/>
                          <a:cs typeface="+mj-cs"/>
                        </a:rPr>
                        <a:t>-</a:t>
                      </a:r>
                    </a:p>
                  </a:txBody>
                  <a:tcPr marL="6712" marR="6712" marT="671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4130824"/>
                  </a:ext>
                </a:extLst>
              </a:tr>
              <a:tr h="167802">
                <a:tc>
                  <a:txBody>
                    <a:bodyPr/>
                    <a:lstStyle/>
                    <a:p>
                      <a:pPr algn="l" fontAlgn="ctr"/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j-ea"/>
                          <a:cs typeface="+mj-cs"/>
                        </a:rPr>
                        <a:t>Поликлиники, амбулатории</a:t>
                      </a:r>
                    </a:p>
                    <a:p>
                      <a:pPr algn="l" fontAlgn="ctr"/>
                      <a:endParaRPr kumimoji="0" lang="ru-RU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 Light" panose="020F0302020204030204"/>
                        <a:ea typeface="+mj-ea"/>
                        <a:cs typeface="+mj-cs"/>
                      </a:endParaRPr>
                    </a:p>
                  </a:txBody>
                  <a:tcPr marL="6712" marR="6712" marT="6712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j-ea"/>
                          <a:cs typeface="+mj-cs"/>
                        </a:rPr>
                        <a:t>1</a:t>
                      </a:r>
                    </a:p>
                  </a:txBody>
                  <a:tcPr marL="6712" marR="6712" marT="6712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j-ea"/>
                          <a:cs typeface="+mj-cs"/>
                        </a:rPr>
                        <a:t>-</a:t>
                      </a:r>
                    </a:p>
                  </a:txBody>
                  <a:tcPr marL="6712" marR="6712" marT="6712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j-ea"/>
                          <a:cs typeface="+mj-cs"/>
                        </a:rPr>
                        <a:t>- / -</a:t>
                      </a:r>
                    </a:p>
                  </a:txBody>
                  <a:tcPr marL="6712" marR="6712" marT="671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j-ea"/>
                          <a:cs typeface="+mj-cs"/>
                        </a:rPr>
                        <a:t>1</a:t>
                      </a:r>
                    </a:p>
                  </a:txBody>
                  <a:tcPr marL="6712" marR="6712" marT="6712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j-ea"/>
                          <a:cs typeface="+mj-cs"/>
                        </a:rPr>
                        <a:t>3</a:t>
                      </a:r>
                    </a:p>
                  </a:txBody>
                  <a:tcPr marL="6712" marR="6712" marT="6712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j-ea"/>
                          <a:cs typeface="+mj-cs"/>
                        </a:rPr>
                        <a:t>6 / 1</a:t>
                      </a:r>
                    </a:p>
                  </a:txBody>
                  <a:tcPr marL="6712" marR="6712" marT="6712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j-ea"/>
                          <a:cs typeface="+mj-cs"/>
                        </a:rPr>
                        <a:t>10</a:t>
                      </a:r>
                    </a:p>
                  </a:txBody>
                  <a:tcPr marL="6712" marR="6712" marT="671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7344992"/>
                  </a:ext>
                </a:extLst>
              </a:tr>
              <a:tr h="187938">
                <a:tc>
                  <a:txBody>
                    <a:bodyPr/>
                    <a:lstStyle/>
                    <a:p>
                      <a:pPr algn="l" fontAlgn="ctr"/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j-ea"/>
                          <a:cs typeface="+mj-cs"/>
                        </a:rPr>
                        <a:t>Стационары</a:t>
                      </a:r>
                    </a:p>
                    <a:p>
                      <a:pPr algn="l" fontAlgn="ctr"/>
                      <a:endParaRPr kumimoji="0" lang="ru-RU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 Light" panose="020F0302020204030204"/>
                        <a:ea typeface="+mj-ea"/>
                        <a:cs typeface="+mj-cs"/>
                      </a:endParaRPr>
                    </a:p>
                  </a:txBody>
                  <a:tcPr marL="6712" marR="6712" marT="6712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j-ea"/>
                          <a:cs typeface="+mj-cs"/>
                        </a:rPr>
                        <a:t>-</a:t>
                      </a:r>
                    </a:p>
                  </a:txBody>
                  <a:tcPr marL="6712" marR="6712" marT="6712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j-ea"/>
                          <a:cs typeface="+mj-cs"/>
                        </a:rPr>
                        <a:t>-</a:t>
                      </a:r>
                    </a:p>
                  </a:txBody>
                  <a:tcPr marL="6712" marR="6712" marT="6712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j-ea"/>
                          <a:cs typeface="+mj-cs"/>
                        </a:rPr>
                        <a:t>- / -</a:t>
                      </a:r>
                    </a:p>
                  </a:txBody>
                  <a:tcPr marL="6712" marR="6712" marT="671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j-ea"/>
                          <a:cs typeface="+mj-cs"/>
                        </a:rPr>
                        <a:t>-</a:t>
                      </a:r>
                    </a:p>
                  </a:txBody>
                  <a:tcPr marL="6712" marR="6712" marT="6712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j-ea"/>
                          <a:cs typeface="+mj-cs"/>
                        </a:rPr>
                        <a:t>9</a:t>
                      </a:r>
                    </a:p>
                  </a:txBody>
                  <a:tcPr marL="6712" marR="6712" marT="6712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j-ea"/>
                          <a:cs typeface="+mj-cs"/>
                        </a:rPr>
                        <a:t>7 / 11</a:t>
                      </a:r>
                    </a:p>
                  </a:txBody>
                  <a:tcPr marL="6712" marR="6712" marT="6712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j-ea"/>
                          <a:cs typeface="+mj-cs"/>
                        </a:rPr>
                        <a:t>27</a:t>
                      </a:r>
                    </a:p>
                  </a:txBody>
                  <a:tcPr marL="6712" marR="6712" marT="671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2344680"/>
                  </a:ext>
                </a:extLst>
              </a:tr>
            </a:tbl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101B4D-606D-4576-B868-DD3CB4B010C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184" y="4634523"/>
            <a:ext cx="2139156" cy="128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77595D1-FC6B-402A-AF62-67450CB14F14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0911" y="4716507"/>
            <a:ext cx="2076547" cy="1201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0AE13A4-CCA0-4D31-9D37-56725C6506AA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25802" y="4701648"/>
            <a:ext cx="2139155" cy="1201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A88253F-2ED0-469A-BC40-0EED69B014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01" y="4634523"/>
            <a:ext cx="2310783" cy="128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0371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" y="1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9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ДЕМОГРАФИЯ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" y="6338037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9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5B7B7A-5E5E-4684-99E3-43135DA83457}" type="slidenum"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Министерство здравоохранения Калининградской области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0732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" y="1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dirty="0">
                <a:solidFill>
                  <a:prstClr val="white"/>
                </a:solidFill>
              </a:rPr>
              <a:t>СТРОИТЕЛЬСТВО ОБЛАСТНОГО ОНКОЛОГИЧЕСКОГО ЦЕНТРА 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" y="6338037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9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5B7B7A-5E5E-4684-99E3-43135DA83457}" type="slidenum"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Министерство здравоохранения Калининградской области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0C9E584-2D62-43C0-A90A-A142CF23C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7" y="3389724"/>
            <a:ext cx="3517307" cy="2335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BBA1A0E-25CE-40EF-8EEE-59B8822D77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206" y="806840"/>
            <a:ext cx="3596640" cy="2395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ED0E2F2-F6CA-47EA-848F-DBE92E7D1D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" y="759387"/>
            <a:ext cx="3517307" cy="2490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029B5A7-566C-46D3-B757-356D03B1DB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282" y="759387"/>
            <a:ext cx="3731142" cy="2490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F77C11FF-61F6-4100-8919-26B68887C403}"/>
              </a:ext>
            </a:extLst>
          </p:cNvPr>
          <p:cNvSpPr txBox="1">
            <a:spLocks/>
          </p:cNvSpPr>
          <p:nvPr/>
        </p:nvSpPr>
        <p:spPr>
          <a:xfrm>
            <a:off x="6420635" y="3815350"/>
            <a:ext cx="4482496" cy="167103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</a:rPr>
              <a:t>Стоимость объекта 6 098,8 млн рублей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800" dirty="0">
              <a:solidFill>
                <a:prstClr val="black"/>
              </a:solidFill>
              <a:latin typeface="Calibri Light" panose="020F0302020204030204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</a:rPr>
              <a:t>Мощность:</a:t>
            </a:r>
            <a:r>
              <a:rPr kumimoji="0" lang="ru-RU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</a:rPr>
              <a:t> 300 посещений в смену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800" baseline="0" dirty="0">
              <a:solidFill>
                <a:prstClr val="black"/>
              </a:solidFill>
              <a:latin typeface="Calibri Light" panose="020F0302020204030204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</a:rPr>
              <a:t>	  200 коек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800" baseline="0" dirty="0">
              <a:solidFill>
                <a:prstClr val="black"/>
              </a:solidFill>
              <a:latin typeface="Calibri Light" panose="020F0302020204030204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</a:rPr>
              <a:t>Срок строительства 2018 – 2020 годы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725539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" y="1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prstClr val="white"/>
                </a:solidFill>
                <a:latin typeface="Calibri" panose="020F0502020204030204"/>
              </a:rPr>
              <a:t>ДЕЯТЕЛЬНОСТЬ СТАЦИОНАРОВ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" y="6338037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9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5B7B7A-5E5E-4684-99E3-43135DA83457}" type="slidenum"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Министерство здравоохранения Калининградской области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EECD7922-C997-4F39-915A-F217E49838A0}"/>
              </a:ext>
            </a:extLst>
          </p:cNvPr>
          <p:cNvSpPr txBox="1">
            <a:spLocks/>
          </p:cNvSpPr>
          <p:nvPr/>
        </p:nvSpPr>
        <p:spPr>
          <a:xfrm>
            <a:off x="581892" y="524777"/>
            <a:ext cx="2923309" cy="53094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dirty="0"/>
              <a:t>Оперативная активность круглосуточных стационаров, %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E4608A97-C83B-46C6-8078-DC088677D3FB}"/>
              </a:ext>
            </a:extLst>
          </p:cNvPr>
          <p:cNvSpPr txBox="1">
            <a:spLocks/>
          </p:cNvSpPr>
          <p:nvPr/>
        </p:nvSpPr>
        <p:spPr>
          <a:xfrm>
            <a:off x="4551220" y="580195"/>
            <a:ext cx="2923309" cy="53094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dirty="0"/>
              <a:t>Оборот койки круглосуточного стационара</a:t>
            </a:r>
          </a:p>
        </p:txBody>
      </p:sp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id="{AD900F4E-DDA7-4D20-8F4C-10BB5A5CF3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4839267"/>
              </p:ext>
            </p:extLst>
          </p:nvPr>
        </p:nvGraphicFramePr>
        <p:xfrm>
          <a:off x="4225638" y="789710"/>
          <a:ext cx="3768437" cy="2244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538C611F-137D-4A56-A375-14709728325F}"/>
              </a:ext>
            </a:extLst>
          </p:cNvPr>
          <p:cNvSpPr txBox="1">
            <a:spLocks/>
          </p:cNvSpPr>
          <p:nvPr/>
        </p:nvSpPr>
        <p:spPr>
          <a:xfrm>
            <a:off x="8749148" y="628686"/>
            <a:ext cx="2923309" cy="53094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dirty="0"/>
              <a:t>Число пролеченных больных в дневных стационарах, человек </a:t>
            </a:r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4795841A-2D39-4B95-A28B-BFEB1FA4355C}"/>
              </a:ext>
            </a:extLst>
          </p:cNvPr>
          <p:cNvSpPr txBox="1">
            <a:spLocks/>
          </p:cNvSpPr>
          <p:nvPr/>
        </p:nvSpPr>
        <p:spPr>
          <a:xfrm>
            <a:off x="4540828" y="3133242"/>
            <a:ext cx="2923309" cy="53094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dirty="0"/>
              <a:t>Паллиативные койки</a:t>
            </a: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1913084893"/>
              </p:ext>
            </p:extLst>
          </p:nvPr>
        </p:nvGraphicFramePr>
        <p:xfrm>
          <a:off x="161494" y="958420"/>
          <a:ext cx="4027343" cy="2099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623468410"/>
              </p:ext>
            </p:extLst>
          </p:nvPr>
        </p:nvGraphicFramePr>
        <p:xfrm>
          <a:off x="8360353" y="1053604"/>
          <a:ext cx="3700896" cy="19112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3" name="Диаграмма 22">
            <a:extLst>
              <a:ext uri="{FF2B5EF4-FFF2-40B4-BE49-F238E27FC236}">
                <a16:creationId xmlns:a16="http://schemas.microsoft.com/office/drawing/2014/main" id="{AD900F4E-DDA7-4D20-8F4C-10BB5A5CF3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251453"/>
              </p:ext>
            </p:extLst>
          </p:nvPr>
        </p:nvGraphicFramePr>
        <p:xfrm>
          <a:off x="1348077" y="3243661"/>
          <a:ext cx="9425547" cy="29308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6255781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" y="1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prstClr val="white"/>
                </a:solidFill>
                <a:latin typeface="Calibri" panose="020F0502020204030204"/>
              </a:rPr>
              <a:t>ПРОФИЛАКТИЧЕСКИЕ ОСМОТРЫ И ДИСПАНСЕРИЗАЦИЯ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" y="6338037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9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5B7B7A-5E5E-4684-99E3-43135DA83457}" type="slidenum"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Министерство здравоохранения Калининградской области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EECD7922-C997-4F39-915A-F217E49838A0}"/>
              </a:ext>
            </a:extLst>
          </p:cNvPr>
          <p:cNvSpPr txBox="1">
            <a:spLocks/>
          </p:cNvSpPr>
          <p:nvPr/>
        </p:nvSpPr>
        <p:spPr>
          <a:xfrm>
            <a:off x="654627" y="581274"/>
            <a:ext cx="4966853" cy="46412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prstClr val="black"/>
                </a:solidFill>
                <a:latin typeface="Calibri Light" panose="020F0302020204030204"/>
              </a:rPr>
              <a:t>Профилактические осмотры и диспансеризация, тыс. человек</a:t>
            </a: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538C611F-137D-4A56-A375-14709728325F}"/>
              </a:ext>
            </a:extLst>
          </p:cNvPr>
          <p:cNvSpPr txBox="1">
            <a:spLocks/>
          </p:cNvSpPr>
          <p:nvPr/>
        </p:nvSpPr>
        <p:spPr>
          <a:xfrm>
            <a:off x="7719836" y="514458"/>
            <a:ext cx="2923309" cy="53094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prstClr val="black"/>
                </a:solidFill>
                <a:latin typeface="Calibri Light" panose="020F0302020204030204"/>
              </a:rPr>
              <a:t>Результаты диспансеризации взрослого населения в 2018 году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8AC636A3-A24F-44A5-9F27-BB4ABE1F034F}"/>
              </a:ext>
            </a:extLst>
          </p:cNvPr>
          <p:cNvSpPr txBox="1">
            <a:spLocks/>
          </p:cNvSpPr>
          <p:nvPr/>
        </p:nvSpPr>
        <p:spPr>
          <a:xfrm>
            <a:off x="748147" y="4220921"/>
            <a:ext cx="10903527" cy="176980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ru-RU" sz="1400" dirty="0">
                <a:solidFill>
                  <a:prstClr val="black"/>
                </a:solidFill>
              </a:rPr>
              <a:t>			</a:t>
            </a:r>
          </a:p>
          <a:p>
            <a:pPr lvl="0"/>
            <a:r>
              <a:rPr lang="ru-RU" sz="1400" dirty="0">
                <a:solidFill>
                  <a:prstClr val="black"/>
                </a:solidFill>
              </a:rPr>
              <a:t>			Выявлено в ходе диспансеризации определённых групп взрослого населения:</a:t>
            </a:r>
          </a:p>
          <a:p>
            <a:pPr lvl="0"/>
            <a:endParaRPr lang="ru-RU" sz="1400" dirty="0">
              <a:solidFill>
                <a:prstClr val="black"/>
              </a:solidFill>
            </a:endParaRPr>
          </a:p>
          <a:p>
            <a:pPr lvl="0"/>
            <a:r>
              <a:rPr lang="ru-RU" sz="1400" dirty="0">
                <a:solidFill>
                  <a:prstClr val="black"/>
                </a:solidFill>
              </a:rPr>
              <a:t>			сердечно-сосудистые заболевания у </a:t>
            </a:r>
            <a:r>
              <a:rPr lang="ru-RU" sz="1400" b="1" dirty="0">
                <a:solidFill>
                  <a:srgbClr val="FF0000"/>
                </a:solidFill>
              </a:rPr>
              <a:t>2</a:t>
            </a:r>
            <a:r>
              <a:rPr lang="en-US" sz="1400" b="1" dirty="0">
                <a:solidFill>
                  <a:srgbClr val="FF0000"/>
                </a:solidFill>
              </a:rPr>
              <a:t>7783</a:t>
            </a:r>
            <a:r>
              <a:rPr lang="ru-RU" sz="1400" dirty="0">
                <a:solidFill>
                  <a:prstClr val="black"/>
                </a:solidFill>
              </a:rPr>
              <a:t> человек</a:t>
            </a:r>
          </a:p>
          <a:p>
            <a:pPr lvl="0"/>
            <a:r>
              <a:rPr lang="ru-RU" sz="1400" dirty="0">
                <a:solidFill>
                  <a:prstClr val="black"/>
                </a:solidFill>
              </a:rPr>
              <a:t>			злокачественные новообразования у </a:t>
            </a:r>
            <a:r>
              <a:rPr lang="en-US" sz="1400" b="1" dirty="0">
                <a:solidFill>
                  <a:srgbClr val="FF0000"/>
                </a:solidFill>
              </a:rPr>
              <a:t>252</a:t>
            </a:r>
            <a:r>
              <a:rPr lang="ru-RU" sz="1400" b="1" dirty="0">
                <a:solidFill>
                  <a:srgbClr val="FF0000"/>
                </a:solidFill>
              </a:rPr>
              <a:t> </a:t>
            </a:r>
            <a:r>
              <a:rPr lang="ru-RU" sz="1400" dirty="0">
                <a:solidFill>
                  <a:prstClr val="black"/>
                </a:solidFill>
              </a:rPr>
              <a:t>человек                                                             </a:t>
            </a:r>
          </a:p>
          <a:p>
            <a:pPr lvl="0"/>
            <a:endParaRPr lang="ru-RU" sz="1400" b="1" dirty="0">
              <a:solidFill>
                <a:prstClr val="black"/>
              </a:solidFill>
            </a:endParaRPr>
          </a:p>
          <a:p>
            <a:pPr lvl="0"/>
            <a:r>
              <a:rPr lang="ru-RU" sz="1400" b="1" dirty="0">
                <a:solidFill>
                  <a:srgbClr val="FF0000"/>
                </a:solidFill>
              </a:rPr>
              <a:t>			1</a:t>
            </a:r>
            <a:r>
              <a:rPr lang="en-US" sz="1400" b="1" dirty="0">
                <a:solidFill>
                  <a:srgbClr val="FF0000"/>
                </a:solidFill>
              </a:rPr>
              <a:t>2</a:t>
            </a:r>
            <a:r>
              <a:rPr lang="ru-RU" sz="1400" b="1" dirty="0">
                <a:solidFill>
                  <a:srgbClr val="FF0000"/>
                </a:solidFill>
              </a:rPr>
              <a:t>,</a:t>
            </a:r>
            <a:r>
              <a:rPr lang="en-US" sz="1400" b="1" dirty="0">
                <a:solidFill>
                  <a:srgbClr val="FF0000"/>
                </a:solidFill>
              </a:rPr>
              <a:t>74</a:t>
            </a:r>
            <a:r>
              <a:rPr lang="ru-RU" sz="1400" b="1" dirty="0">
                <a:solidFill>
                  <a:srgbClr val="FF0000"/>
                </a:solidFill>
              </a:rPr>
              <a:t>%</a:t>
            </a:r>
            <a:r>
              <a:rPr lang="ru-RU" sz="1400" dirty="0">
                <a:solidFill>
                  <a:prstClr val="black"/>
                </a:solidFill>
              </a:rPr>
              <a:t> граждан назначено лечение                                                                      </a:t>
            </a:r>
          </a:p>
          <a:p>
            <a:pPr lvl="0"/>
            <a:r>
              <a:rPr lang="ru-RU" sz="1400" b="1" dirty="0">
                <a:solidFill>
                  <a:srgbClr val="FF0000"/>
                </a:solidFill>
              </a:rPr>
              <a:t>			0,</a:t>
            </a:r>
            <a:r>
              <a:rPr lang="en-US" sz="1400" b="1" dirty="0">
                <a:solidFill>
                  <a:srgbClr val="FF0000"/>
                </a:solidFill>
              </a:rPr>
              <a:t>44</a:t>
            </a:r>
            <a:r>
              <a:rPr lang="ru-RU" sz="1400" b="1" dirty="0">
                <a:solidFill>
                  <a:srgbClr val="FF0000"/>
                </a:solidFill>
              </a:rPr>
              <a:t>%</a:t>
            </a:r>
            <a:r>
              <a:rPr lang="ru-RU" sz="1400" dirty="0">
                <a:solidFill>
                  <a:prstClr val="black"/>
                </a:solidFill>
              </a:rPr>
              <a:t> направлено на санаторно-курортное лечение</a:t>
            </a:r>
          </a:p>
          <a:p>
            <a:pPr lvl="0"/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30533649"/>
              </p:ext>
            </p:extLst>
          </p:nvPr>
        </p:nvGraphicFramePr>
        <p:xfrm>
          <a:off x="654626" y="894159"/>
          <a:ext cx="4596643" cy="2845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571612971"/>
              </p:ext>
            </p:extLst>
          </p:nvPr>
        </p:nvGraphicFramePr>
        <p:xfrm>
          <a:off x="7102897" y="712231"/>
          <a:ext cx="4548777" cy="3053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629837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" y="1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dirty="0"/>
              <a:t>НЕЗАВИСИМАЯ ОЦЕНКА КАЧЕСТВА УСЛОВИЙ ОКАЗАНИЯ МЕДИЦИНСКОЙ ПОМОЩИ МЕДИЦИНСКИМИ ОРГАНИЗАЦИЯМИ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" y="6338037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9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5B7B7A-5E5E-4684-99E3-43135DA83457}" type="slidenum"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Министерство здравоохранения Калининградской области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978D9DF8-A515-4B66-8BC3-74C220BEA300}"/>
              </a:ext>
            </a:extLst>
          </p:cNvPr>
          <p:cNvSpPr txBox="1">
            <a:spLocks/>
          </p:cNvSpPr>
          <p:nvPr/>
        </p:nvSpPr>
        <p:spPr>
          <a:xfrm>
            <a:off x="557679" y="485327"/>
            <a:ext cx="4062813" cy="53094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dirty="0"/>
              <a:t>100% охват медицинских организаций независимой  оценкой (2015-2018 гг.)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544ED180-F2AB-4907-9445-5A45AC4F7A0B}"/>
              </a:ext>
            </a:extLst>
          </p:cNvPr>
          <p:cNvSpPr txBox="1">
            <a:spLocks/>
          </p:cNvSpPr>
          <p:nvPr/>
        </p:nvSpPr>
        <p:spPr>
          <a:xfrm>
            <a:off x="7258420" y="492049"/>
            <a:ext cx="4131241" cy="53094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dirty="0"/>
              <a:t>Качество проведения независимой оценки, объем выборки (2015-2018 гг.)</a:t>
            </a:r>
          </a:p>
        </p:txBody>
      </p:sp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F8BCAB6A-0BF3-4A31-B232-3031C1E75F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5785853"/>
              </p:ext>
            </p:extLst>
          </p:nvPr>
        </p:nvGraphicFramePr>
        <p:xfrm>
          <a:off x="6273433" y="485327"/>
          <a:ext cx="5645900" cy="2877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2E41533B-B0B1-4C29-B570-C5EEBA15C6AF}"/>
              </a:ext>
            </a:extLst>
          </p:cNvPr>
          <p:cNvSpPr txBox="1">
            <a:spLocks/>
          </p:cNvSpPr>
          <p:nvPr/>
        </p:nvSpPr>
        <p:spPr>
          <a:xfrm>
            <a:off x="651164" y="3026821"/>
            <a:ext cx="3803072" cy="53094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dirty="0"/>
              <a:t>Количество опросов по условиям оказания медицинской помощи (2015-2018 гг.)</a:t>
            </a:r>
          </a:p>
        </p:txBody>
      </p:sp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F7FC45AA-C7D4-4647-BA40-78C1412E06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2704436"/>
              </p:ext>
            </p:extLst>
          </p:nvPr>
        </p:nvGraphicFramePr>
        <p:xfrm>
          <a:off x="5540189" y="3888610"/>
          <a:ext cx="3052484" cy="21378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A3D22631-DDE9-4B44-A0BE-7D40F1DDC5D7}"/>
              </a:ext>
            </a:extLst>
          </p:cNvPr>
          <p:cNvSpPr txBox="1">
            <a:spLocks/>
          </p:cNvSpPr>
          <p:nvPr/>
        </p:nvSpPr>
        <p:spPr>
          <a:xfrm>
            <a:off x="6791031" y="3434017"/>
            <a:ext cx="4151635" cy="53094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dirty="0"/>
              <a:t>Результаты независимой оценки качества условий медицинской помощи (2015-2018 гг.) в %</a:t>
            </a:r>
          </a:p>
        </p:txBody>
      </p:sp>
      <p:graphicFrame>
        <p:nvGraphicFramePr>
          <p:cNvPr id="20" name="Диаграмма 19">
            <a:extLst>
              <a:ext uri="{FF2B5EF4-FFF2-40B4-BE49-F238E27FC236}">
                <a16:creationId xmlns:a16="http://schemas.microsoft.com/office/drawing/2014/main" id="{ED1EF753-6C68-4220-A6C3-F93EE823D3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2826063"/>
              </p:ext>
            </p:extLst>
          </p:nvPr>
        </p:nvGraphicFramePr>
        <p:xfrm>
          <a:off x="8866847" y="3843814"/>
          <a:ext cx="3052484" cy="21378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283F4847-0159-45FB-B2BC-4DA348BC532F}"/>
              </a:ext>
            </a:extLst>
          </p:cNvPr>
          <p:cNvSpPr txBox="1">
            <a:spLocks/>
          </p:cNvSpPr>
          <p:nvPr/>
        </p:nvSpPr>
        <p:spPr>
          <a:xfrm>
            <a:off x="9220934" y="5855295"/>
            <a:ext cx="2427193" cy="4715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dirty="0"/>
              <a:t>В стационарных условиях</a:t>
            </a:r>
          </a:p>
        </p:txBody>
      </p:sp>
      <p:graphicFrame>
        <p:nvGraphicFramePr>
          <p:cNvPr id="22" name="Диаграмма 21">
            <a:extLst>
              <a:ext uri="{FF2B5EF4-FFF2-40B4-BE49-F238E27FC236}">
                <a16:creationId xmlns:a16="http://schemas.microsoft.com/office/drawing/2014/main" id="{E5494509-76F1-49A4-A585-EF7AE8D167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8576498"/>
              </p:ext>
            </p:extLst>
          </p:nvPr>
        </p:nvGraphicFramePr>
        <p:xfrm>
          <a:off x="-154639" y="784559"/>
          <a:ext cx="2793932" cy="2097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3" name="Диаграмма 22">
            <a:extLst>
              <a:ext uri="{FF2B5EF4-FFF2-40B4-BE49-F238E27FC236}">
                <a16:creationId xmlns:a16="http://schemas.microsoft.com/office/drawing/2014/main" id="{32B9CF29-B8C2-4CBA-BF0A-64C1DB73A3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6974251"/>
              </p:ext>
            </p:extLst>
          </p:nvPr>
        </p:nvGraphicFramePr>
        <p:xfrm>
          <a:off x="1360018" y="291269"/>
          <a:ext cx="4383743" cy="2339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4" name="Диаграмма 23">
            <a:extLst>
              <a:ext uri="{FF2B5EF4-FFF2-40B4-BE49-F238E27FC236}">
                <a16:creationId xmlns:a16="http://schemas.microsoft.com/office/drawing/2014/main" id="{C4B48621-6D16-4645-B775-70BB5D1748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9552666"/>
              </p:ext>
            </p:extLst>
          </p:nvPr>
        </p:nvGraphicFramePr>
        <p:xfrm>
          <a:off x="216002" y="3060000"/>
          <a:ext cx="4695927" cy="3418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0620294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" y="1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prstClr val="white"/>
                </a:solidFill>
                <a:latin typeface="Calibri" panose="020F0502020204030204"/>
              </a:rPr>
              <a:t>ОБНОВЛЕНИЕ ПАРКА САНИТАРНОГО АВТОТРАНСПОРТА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" y="6338037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9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5B7B7A-5E5E-4684-99E3-43135DA83457}" type="slidenum"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Министерство здравоохранения Калининградской области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EECD7922-C997-4F39-915A-F217E49838A0}"/>
              </a:ext>
            </a:extLst>
          </p:cNvPr>
          <p:cNvSpPr txBox="1">
            <a:spLocks/>
          </p:cNvSpPr>
          <p:nvPr/>
        </p:nvSpPr>
        <p:spPr>
          <a:xfrm>
            <a:off x="235528" y="791564"/>
            <a:ext cx="5077691" cy="31342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prstClr val="black"/>
                </a:solidFill>
                <a:latin typeface="Calibri Light" panose="020F0302020204030204"/>
              </a:rPr>
              <a:t>Обновление парка санитарного автотранспорта с высокой степенью износа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538C611F-137D-4A56-A375-14709728325F}"/>
              </a:ext>
            </a:extLst>
          </p:cNvPr>
          <p:cNvSpPr txBox="1">
            <a:spLocks/>
          </p:cNvSpPr>
          <p:nvPr/>
        </p:nvSpPr>
        <p:spPr>
          <a:xfrm>
            <a:off x="7157259" y="628687"/>
            <a:ext cx="4515199" cy="67518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prstClr val="black"/>
                </a:solidFill>
                <a:latin typeface="Calibri Light" panose="020F0302020204030204"/>
              </a:rPr>
              <a:t>Доля </a:t>
            </a:r>
            <a:r>
              <a:rPr lang="ru-RU" sz="1200" dirty="0" err="1">
                <a:solidFill>
                  <a:prstClr val="black"/>
                </a:solidFill>
                <a:latin typeface="Calibri Light" panose="020F0302020204030204"/>
              </a:rPr>
              <a:t>доезда</a:t>
            </a:r>
            <a:r>
              <a:rPr lang="ru-RU" sz="1200" dirty="0">
                <a:solidFill>
                  <a:prstClr val="black"/>
                </a:solidFill>
                <a:latin typeface="Calibri Light" panose="020F0302020204030204"/>
              </a:rPr>
              <a:t> скорой медицинской помощи в течение 20 минут, %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319842971"/>
              </p:ext>
            </p:extLst>
          </p:nvPr>
        </p:nvGraphicFramePr>
        <p:xfrm>
          <a:off x="6313489" y="1104984"/>
          <a:ext cx="5300807" cy="48342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377353696"/>
              </p:ext>
            </p:extLst>
          </p:nvPr>
        </p:nvGraphicFramePr>
        <p:xfrm>
          <a:off x="235528" y="1043502"/>
          <a:ext cx="5434447" cy="4895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404120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" y="1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ОБНОВЛЕНИЕ ПАРКА САНИТАРНОГО АВТОТРАНСПОРТА    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" y="6338037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9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5B7B7A-5E5E-4684-99E3-43135DA83457}" type="slidenum"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Министерство здравоохранения Калининградской области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18B2057-CB41-4E97-BA49-A68DCFE36A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229" y="687978"/>
            <a:ext cx="3536371" cy="23564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B215FAB-02AE-41BF-97EB-FCDC1D4E79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988"/>
          <a:stretch/>
        </p:blipFill>
        <p:spPr>
          <a:xfrm>
            <a:off x="4406779" y="710484"/>
            <a:ext cx="3522252" cy="23600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8CEF8F5-977C-4C85-A51F-D2A8E21CEB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839" y="3306994"/>
            <a:ext cx="3535192" cy="23575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B63400A-BA7C-4F21-BE4E-DA29A2251A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229" y="3306994"/>
            <a:ext cx="3536371" cy="23575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0CDFE807-03BD-4190-ADCD-56741A802C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795418"/>
              </p:ext>
            </p:extLst>
          </p:nvPr>
        </p:nvGraphicFramePr>
        <p:xfrm>
          <a:off x="235528" y="1043502"/>
          <a:ext cx="5434447" cy="4895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4852681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" y="1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prstClr val="white"/>
                </a:solidFill>
                <a:latin typeface="Calibri" panose="020F0502020204030204"/>
              </a:rPr>
              <a:t>ЭКСТРЕННАЯ СПЕЦИАЛИЗИРОВАННАЯ МЕДИЦИНСКАЯ ПОМОЩЬ БОЛЬНЫМ С ЖИЗНЕУГРОЖАЮЩИМИ СОСТОЯНИЯМИ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" y="6338037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9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5B7B7A-5E5E-4684-99E3-43135DA83457}" type="slidenum"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Министерство здравоохранения Калининградской области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EECD7922-C997-4F39-915A-F217E49838A0}"/>
              </a:ext>
            </a:extLst>
          </p:cNvPr>
          <p:cNvSpPr txBox="1">
            <a:spLocks/>
          </p:cNvSpPr>
          <p:nvPr/>
        </p:nvSpPr>
        <p:spPr>
          <a:xfrm>
            <a:off x="6674425" y="727189"/>
            <a:ext cx="5077691" cy="31342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prstClr val="black"/>
                </a:solidFill>
                <a:latin typeface="Calibri Light" panose="020F0302020204030204"/>
              </a:rPr>
              <a:t>Смертность от инфарктов миокарда (на 100 тыс. населения)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-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0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,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8</a:t>
            </a:r>
            <a:r>
              <a:rPr kumimoji="0" lang="ru-RU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%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538C611F-137D-4A56-A375-14709728325F}"/>
              </a:ext>
            </a:extLst>
          </p:cNvPr>
          <p:cNvSpPr txBox="1">
            <a:spLocks/>
          </p:cNvSpPr>
          <p:nvPr/>
        </p:nvSpPr>
        <p:spPr>
          <a:xfrm>
            <a:off x="6144490" y="3514041"/>
            <a:ext cx="5555673" cy="26877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200" dirty="0"/>
              <a:t>В Калининградской области функционируют 1 региональный сосудистый центр и 3 первичных сосудистых отделения, а так же Федеральный центр высоких медицинских технологий. </a:t>
            </a:r>
          </a:p>
          <a:p>
            <a:pPr algn="just"/>
            <a:endParaRPr lang="ru-RU" sz="1200" dirty="0"/>
          </a:p>
          <a:p>
            <a:pPr algn="just"/>
            <a:r>
              <a:rPr lang="ru-RU" sz="1200" dirty="0"/>
              <a:t>Госпитализация пациентов с острым коронарным синдромом и острым нарушением мозгового кровообращения в региональные и первичные сосудистые центры позволила расширить практику применения </a:t>
            </a:r>
            <a:r>
              <a:rPr lang="ru-RU" sz="1200" dirty="0" err="1"/>
              <a:t>тромболитической</a:t>
            </a:r>
            <a:r>
              <a:rPr lang="ru-RU" sz="1200" dirty="0"/>
              <a:t> терапии, увеличить количество оперативных вмешательств со </a:t>
            </a:r>
            <a:r>
              <a:rPr lang="ru-RU" sz="1200" dirty="0" err="1"/>
              <a:t>стентированием</a:t>
            </a:r>
            <a:r>
              <a:rPr lang="ru-RU" sz="1200" dirty="0"/>
              <a:t> коронарных артерий. </a:t>
            </a:r>
          </a:p>
          <a:p>
            <a:pPr algn="just"/>
            <a:endParaRPr lang="ru-RU" sz="1200" dirty="0"/>
          </a:p>
          <a:p>
            <a:pPr algn="just"/>
            <a:r>
              <a:rPr lang="ru-RU" sz="1200" dirty="0"/>
              <a:t>Доля больных с острым коронарным синдромом с подъемом сегмента ST, которым выполнена </a:t>
            </a:r>
            <a:r>
              <a:rPr lang="ru-RU" sz="1200" dirty="0" err="1"/>
              <a:t>реваскуляризация</a:t>
            </a:r>
            <a:r>
              <a:rPr lang="ru-RU" sz="1200" dirty="0"/>
              <a:t> - </a:t>
            </a:r>
            <a:r>
              <a:rPr lang="ru-RU" sz="1200" dirty="0" err="1"/>
              <a:t>тромболизис</a:t>
            </a:r>
            <a:r>
              <a:rPr lang="ru-RU" sz="1200" dirty="0"/>
              <a:t> (на догоспитальном и госпитальном этапах) и  ангиопластика коронарных артерий в 2018 году составила 65,5%. В целом по РФ </a:t>
            </a:r>
            <a:r>
              <a:rPr lang="ru-RU" sz="1200" dirty="0" err="1"/>
              <a:t>реваскуляризация</a:t>
            </a:r>
            <a:r>
              <a:rPr lang="ru-RU" sz="1200" dirty="0"/>
              <a:t> выполнена в 58,8%.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41CE0B9C-871A-466C-B2FD-5AE2E4E106A7}"/>
              </a:ext>
            </a:extLst>
          </p:cNvPr>
          <p:cNvSpPr txBox="1">
            <a:spLocks/>
          </p:cNvSpPr>
          <p:nvPr/>
        </p:nvSpPr>
        <p:spPr>
          <a:xfrm>
            <a:off x="332509" y="3382472"/>
            <a:ext cx="5077691" cy="37564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prstClr val="black"/>
                </a:solidFill>
                <a:latin typeface="Calibri Light" panose="020F0302020204030204"/>
              </a:rPr>
              <a:t>Смертность от инсультов  (на 100 тыс. населения)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- </a:t>
            </a:r>
            <a:r>
              <a:rPr lang="en-US" sz="1200" dirty="0">
                <a:solidFill>
                  <a:prstClr val="black"/>
                </a:solidFill>
                <a:latin typeface="Calibri Light" panose="020F0302020204030204"/>
              </a:rPr>
              <a:t>8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,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0</a:t>
            </a:r>
            <a:r>
              <a:rPr kumimoji="0" lang="ru-RU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%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6903720" y="1176822"/>
            <a:ext cx="4215384" cy="276632"/>
            <a:chOff x="6829678" y="1040610"/>
            <a:chExt cx="4374139" cy="340718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D3990F76-0DBD-479A-9B54-08D835BD7ACC}"/>
                </a:ext>
              </a:extLst>
            </p:cNvPr>
            <p:cNvGrpSpPr/>
            <p:nvPr/>
          </p:nvGrpSpPr>
          <p:grpSpPr>
            <a:xfrm>
              <a:off x="6829678" y="1040610"/>
              <a:ext cx="4374139" cy="213655"/>
              <a:chOff x="894229" y="955449"/>
              <a:chExt cx="4187821" cy="711986"/>
            </a:xfrm>
          </p:grpSpPr>
          <p:cxnSp>
            <p:nvCxnSpPr>
              <p:cNvPr id="15" name="Прямая соединительная линия 14">
                <a:extLst>
                  <a:ext uri="{FF2B5EF4-FFF2-40B4-BE49-F238E27FC236}">
                    <a16:creationId xmlns:a16="http://schemas.microsoft.com/office/drawing/2014/main" id="{0DB18261-91C9-49B5-9428-DC2E01E4840E}"/>
                  </a:ext>
                </a:extLst>
              </p:cNvPr>
              <p:cNvCxnSpPr/>
              <p:nvPr/>
            </p:nvCxnSpPr>
            <p:spPr>
              <a:xfrm flipV="1">
                <a:off x="894229" y="955449"/>
                <a:ext cx="0" cy="711986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Прямая соединительная линия 15">
                <a:extLst>
                  <a:ext uri="{FF2B5EF4-FFF2-40B4-BE49-F238E27FC236}">
                    <a16:creationId xmlns:a16="http://schemas.microsoft.com/office/drawing/2014/main" id="{E0C7AD3B-C6A5-4F30-8CEA-1BB3F34AD30C}"/>
                  </a:ext>
                </a:extLst>
              </p:cNvPr>
              <p:cNvCxnSpPr/>
              <p:nvPr/>
            </p:nvCxnSpPr>
            <p:spPr>
              <a:xfrm>
                <a:off x="927342" y="955449"/>
                <a:ext cx="4154708" cy="0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6F7AACE1-7930-4E20-A9BA-B35811B976DA}"/>
                </a:ext>
              </a:extLst>
            </p:cNvPr>
            <p:cNvCxnSpPr>
              <a:cxnSpLocks/>
            </p:cNvCxnSpPr>
            <p:nvPr/>
          </p:nvCxnSpPr>
          <p:spPr>
            <a:xfrm>
              <a:off x="11203817" y="1040610"/>
              <a:ext cx="0" cy="340718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sm" len="sm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2528278802"/>
              </p:ext>
            </p:extLst>
          </p:nvPr>
        </p:nvGraphicFramePr>
        <p:xfrm>
          <a:off x="6184320" y="937623"/>
          <a:ext cx="5515843" cy="2604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3179363277"/>
              </p:ext>
            </p:extLst>
          </p:nvPr>
        </p:nvGraphicFramePr>
        <p:xfrm>
          <a:off x="273624" y="3758120"/>
          <a:ext cx="5136575" cy="2604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2" name="Группа 21"/>
          <p:cNvGrpSpPr/>
          <p:nvPr/>
        </p:nvGrpSpPr>
        <p:grpSpPr>
          <a:xfrm>
            <a:off x="1024128" y="3758116"/>
            <a:ext cx="3867912" cy="361038"/>
            <a:chOff x="6829678" y="1040610"/>
            <a:chExt cx="4374139" cy="340718"/>
          </a:xfrm>
        </p:grpSpPr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D3990F76-0DBD-479A-9B54-08D835BD7ACC}"/>
                </a:ext>
              </a:extLst>
            </p:cNvPr>
            <p:cNvGrpSpPr/>
            <p:nvPr/>
          </p:nvGrpSpPr>
          <p:grpSpPr>
            <a:xfrm>
              <a:off x="6829678" y="1040610"/>
              <a:ext cx="4374139" cy="213655"/>
              <a:chOff x="894229" y="955449"/>
              <a:chExt cx="4187821" cy="711986"/>
            </a:xfrm>
          </p:grpSpPr>
          <p:cxnSp>
            <p:nvCxnSpPr>
              <p:cNvPr id="25" name="Прямая соединительная линия 24">
                <a:extLst>
                  <a:ext uri="{FF2B5EF4-FFF2-40B4-BE49-F238E27FC236}">
                    <a16:creationId xmlns:a16="http://schemas.microsoft.com/office/drawing/2014/main" id="{0DB18261-91C9-49B5-9428-DC2E01E4840E}"/>
                  </a:ext>
                </a:extLst>
              </p:cNvPr>
              <p:cNvCxnSpPr/>
              <p:nvPr/>
            </p:nvCxnSpPr>
            <p:spPr>
              <a:xfrm flipV="1">
                <a:off x="894229" y="955449"/>
                <a:ext cx="0" cy="711986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Прямая соединительная линия 25">
                <a:extLst>
                  <a:ext uri="{FF2B5EF4-FFF2-40B4-BE49-F238E27FC236}">
                    <a16:creationId xmlns:a16="http://schemas.microsoft.com/office/drawing/2014/main" id="{E0C7AD3B-C6A5-4F30-8CEA-1BB3F34AD30C}"/>
                  </a:ext>
                </a:extLst>
              </p:cNvPr>
              <p:cNvCxnSpPr/>
              <p:nvPr/>
            </p:nvCxnSpPr>
            <p:spPr>
              <a:xfrm>
                <a:off x="927342" y="955449"/>
                <a:ext cx="4154708" cy="0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id="{6F7AACE1-7930-4E20-A9BA-B35811B976DA}"/>
                </a:ext>
              </a:extLst>
            </p:cNvPr>
            <p:cNvCxnSpPr>
              <a:cxnSpLocks/>
            </p:cNvCxnSpPr>
            <p:nvPr/>
          </p:nvCxnSpPr>
          <p:spPr>
            <a:xfrm>
              <a:off x="11203817" y="1040610"/>
              <a:ext cx="0" cy="340718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sm" len="sm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E825898-4E6C-4893-8774-C8EE091FB5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963"/>
          <a:stretch/>
        </p:blipFill>
        <p:spPr>
          <a:xfrm>
            <a:off x="273624" y="525305"/>
            <a:ext cx="4618407" cy="2892383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rgbClr val="000000">
                <a:alpha val="6000"/>
              </a:srgbClr>
            </a:outerShd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82497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D62ED40-7935-4911-BA00-40F149A2E663}"/>
              </a:ext>
            </a:extLst>
          </p:cNvPr>
          <p:cNvSpPr/>
          <p:nvPr/>
        </p:nvSpPr>
        <p:spPr>
          <a:xfrm>
            <a:off x="1" y="0"/>
            <a:ext cx="12191999" cy="524777"/>
          </a:xfrm>
          <a:prstGeom prst="rect">
            <a:avLst/>
          </a:prstGeom>
          <a:gradFill flip="none" rotWithShape="1">
            <a:gsLst>
              <a:gs pos="0">
                <a:srgbClr val="4E67C8">
                  <a:lumMod val="89000"/>
                </a:srgbClr>
              </a:gs>
              <a:gs pos="23000">
                <a:srgbClr val="4E67C8">
                  <a:lumMod val="89000"/>
                </a:srgbClr>
              </a:gs>
              <a:gs pos="69000">
                <a:srgbClr val="4E67C8">
                  <a:lumMod val="75000"/>
                </a:srgbClr>
              </a:gs>
              <a:gs pos="97000">
                <a:srgbClr val="4E67C8">
                  <a:lumMod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ПРОЕКТ «БЕРЕЖЛИВАЯ ПОЛИКЛИНИКА»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C9D685D-C145-4582-B6E7-426561669DD4}"/>
              </a:ext>
            </a:extLst>
          </p:cNvPr>
          <p:cNvSpPr/>
          <p:nvPr/>
        </p:nvSpPr>
        <p:spPr>
          <a:xfrm>
            <a:off x="1" y="6338037"/>
            <a:ext cx="12191999" cy="524777"/>
          </a:xfrm>
          <a:prstGeom prst="rect">
            <a:avLst/>
          </a:prstGeom>
          <a:gradFill flip="none" rotWithShape="1">
            <a:gsLst>
              <a:gs pos="0">
                <a:srgbClr val="4E67C8">
                  <a:lumMod val="0"/>
                  <a:lumOff val="100000"/>
                </a:srgbClr>
              </a:gs>
              <a:gs pos="49000">
                <a:srgbClr val="4E67C8">
                  <a:lumMod val="0"/>
                  <a:lumOff val="100000"/>
                </a:srgbClr>
              </a:gs>
              <a:gs pos="100000">
                <a:srgbClr val="4E67C8">
                  <a:lumMod val="7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2700" cap="flat" cmpd="sng" algn="ctr">
            <a:noFill/>
            <a:prstDash val="soli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rtlCol="0" anchor="b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5B7B7A-5E5E-4684-99E3-43135DA83457}" type="slidenum">
              <a:rPr kumimoji="0" lang="ru-RU" sz="10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Министерство здравоохранения Калининградской области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0686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" y="1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b="1">
                <a:solidFill>
                  <a:prstClr val="white"/>
                </a:solidFill>
              </a:rPr>
              <a:t>ПРОЕКТ «БЕРЕЖЛИВАЯ ПОЛИКЛИНИКА»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" y="6338037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9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5B7B7A-5E5E-4684-99E3-43135DA83457}" type="slidenum"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Министерство здравоохранения Калининградской области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EECD7922-C997-4F39-915A-F217E49838A0}"/>
              </a:ext>
            </a:extLst>
          </p:cNvPr>
          <p:cNvSpPr txBox="1">
            <a:spLocks/>
          </p:cNvSpPr>
          <p:nvPr/>
        </p:nvSpPr>
        <p:spPr>
          <a:xfrm>
            <a:off x="384463" y="628688"/>
            <a:ext cx="10241973" cy="31342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ru-RU" sz="1200" b="1" dirty="0">
                <a:solidFill>
                  <a:srgbClr val="FF0000"/>
                </a:solidFill>
              </a:rPr>
              <a:t>ЦЕЛЬ:</a:t>
            </a:r>
            <a:r>
              <a:rPr lang="ru-RU" sz="1200" dirty="0">
                <a:solidFill>
                  <a:prstClr val="black"/>
                </a:solidFill>
              </a:rPr>
              <a:t> повышение доступности и качества медицинской помощи населению за счет оптимизации процессов и устранения потерь</a:t>
            </a: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538C611F-137D-4A56-A375-14709728325F}"/>
              </a:ext>
            </a:extLst>
          </p:cNvPr>
          <p:cNvSpPr txBox="1">
            <a:spLocks/>
          </p:cNvSpPr>
          <p:nvPr/>
        </p:nvSpPr>
        <p:spPr>
          <a:xfrm>
            <a:off x="4959928" y="4226513"/>
            <a:ext cx="6847611" cy="171263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/>
            <a:r>
              <a:rPr lang="ru-RU" sz="1200" dirty="0">
                <a:solidFill>
                  <a:prstClr val="black"/>
                </a:solidFill>
              </a:rPr>
              <a:t>РЕЗУЛЬТАТЫ В ПИЛОТНЫХ ПОЛИКЛИНИКАХ</a:t>
            </a:r>
          </a:p>
          <a:p>
            <a:pPr lvl="0" algn="just"/>
            <a:endParaRPr lang="ru-RU" sz="1200" dirty="0">
              <a:solidFill>
                <a:prstClr val="black"/>
              </a:solidFill>
            </a:endParaRPr>
          </a:p>
          <a:p>
            <a:pPr lvl="0" algn="just"/>
            <a:r>
              <a:rPr lang="ru-RU" sz="1200" dirty="0">
                <a:solidFill>
                  <a:prstClr val="black"/>
                </a:solidFill>
              </a:rPr>
              <a:t>■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ru-RU" sz="1200" dirty="0">
                <a:solidFill>
                  <a:prstClr val="black"/>
                </a:solidFill>
              </a:rPr>
              <a:t>Увеличение количества пациентов, обслуживаемых оператором </a:t>
            </a:r>
            <a:r>
              <a:rPr lang="ru-RU" sz="1200" dirty="0" err="1">
                <a:solidFill>
                  <a:prstClr val="black"/>
                </a:solidFill>
              </a:rPr>
              <a:t>колл</a:t>
            </a:r>
            <a:r>
              <a:rPr lang="ru-RU" sz="1200" dirty="0">
                <a:solidFill>
                  <a:prstClr val="black"/>
                </a:solidFill>
              </a:rPr>
              <a:t>-центра за смену, в 2 раза</a:t>
            </a:r>
          </a:p>
          <a:p>
            <a:pPr lvl="0" algn="just"/>
            <a:r>
              <a:rPr lang="ru-RU" sz="1200" dirty="0">
                <a:solidFill>
                  <a:prstClr val="black"/>
                </a:solidFill>
              </a:rPr>
              <a:t>■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ru-RU" sz="1200" dirty="0">
                <a:solidFill>
                  <a:prstClr val="black"/>
                </a:solidFill>
              </a:rPr>
              <a:t>Увеличение времени работы врача непосредственно с пациентами в 2 раза</a:t>
            </a:r>
          </a:p>
          <a:p>
            <a:pPr lvl="0" algn="just"/>
            <a:r>
              <a:rPr lang="ru-RU" sz="1200" dirty="0">
                <a:solidFill>
                  <a:prstClr val="black"/>
                </a:solidFill>
              </a:rPr>
              <a:t>■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ru-RU" sz="1200" dirty="0">
                <a:solidFill>
                  <a:prstClr val="black"/>
                </a:solidFill>
              </a:rPr>
              <a:t>Оптимизация лабораторных исследований (продолжительность времени от забора крови до результатов в амбулаторной карте уменьшилась в 2 раза)</a:t>
            </a:r>
          </a:p>
          <a:p>
            <a:pPr lvl="0" algn="just"/>
            <a:r>
              <a:rPr lang="ru-RU" sz="1200" dirty="0">
                <a:solidFill>
                  <a:prstClr val="black"/>
                </a:solidFill>
              </a:rPr>
              <a:t>■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ru-RU" sz="1200" dirty="0">
                <a:solidFill>
                  <a:prstClr val="black"/>
                </a:solidFill>
              </a:rPr>
              <a:t>Комфортная и доступная среда для пациентов поликлиник</a:t>
            </a:r>
          </a:p>
          <a:p>
            <a:pPr lvl="0" algn="just"/>
            <a:r>
              <a:rPr lang="ru-RU" sz="1200" dirty="0">
                <a:solidFill>
                  <a:prstClr val="black"/>
                </a:solidFill>
              </a:rPr>
              <a:t>■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ru-RU" sz="1200" dirty="0">
                <a:solidFill>
                  <a:prstClr val="black"/>
                </a:solidFill>
              </a:rPr>
              <a:t>Сокращение сроков прохождения диспансеризации и профилактических медицинских осмотров у детей 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C546C011-42E0-408B-8F40-9851271A1FC7}"/>
              </a:ext>
            </a:extLst>
          </p:cNvPr>
          <p:cNvSpPr txBox="1">
            <a:spLocks/>
          </p:cNvSpPr>
          <p:nvPr/>
        </p:nvSpPr>
        <p:spPr>
          <a:xfrm>
            <a:off x="187037" y="1046018"/>
            <a:ext cx="5908963" cy="14270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/>
            <a:r>
              <a:rPr lang="ru-RU" sz="1200" dirty="0">
                <a:solidFill>
                  <a:prstClr val="black"/>
                </a:solidFill>
              </a:rPr>
              <a:t>НАПРАВЛЕНИЯ И ПИЛОТНЫЕ ПРОЕКТЫ</a:t>
            </a:r>
          </a:p>
          <a:p>
            <a:pPr lvl="0" algn="just"/>
            <a:endParaRPr lang="ru-RU" sz="1200" dirty="0">
              <a:solidFill>
                <a:prstClr val="black"/>
              </a:solidFill>
            </a:endParaRPr>
          </a:p>
          <a:p>
            <a:pPr lvl="0" algn="just"/>
            <a:r>
              <a:rPr lang="ru-RU" sz="1200" dirty="0">
                <a:solidFill>
                  <a:prstClr val="black"/>
                </a:solidFill>
              </a:rPr>
              <a:t>■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ru-RU" sz="1200" dirty="0">
                <a:solidFill>
                  <a:prstClr val="black"/>
                </a:solidFill>
              </a:rPr>
              <a:t>Перераспределение нагрузки между врачами и средним медицинским персоналом</a:t>
            </a:r>
          </a:p>
          <a:p>
            <a:pPr lvl="0" algn="just"/>
            <a:r>
              <a:rPr lang="ru-RU" sz="1200" dirty="0">
                <a:solidFill>
                  <a:prstClr val="black"/>
                </a:solidFill>
              </a:rPr>
              <a:t>■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ru-RU" sz="1200" dirty="0">
                <a:solidFill>
                  <a:prstClr val="black"/>
                </a:solidFill>
              </a:rPr>
              <a:t>Оптимизация внутренней логистики поликлиник, разделение потоков пациентов</a:t>
            </a:r>
          </a:p>
          <a:p>
            <a:pPr lvl="0" algn="just"/>
            <a:r>
              <a:rPr lang="ru-RU" sz="1200" dirty="0">
                <a:solidFill>
                  <a:prstClr val="black"/>
                </a:solidFill>
              </a:rPr>
              <a:t>■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ru-RU" sz="1200" dirty="0">
                <a:solidFill>
                  <a:prstClr val="black"/>
                </a:solidFill>
              </a:rPr>
              <a:t>Переход на электронный документооборот, сокращение бумажной документации</a:t>
            </a:r>
          </a:p>
          <a:p>
            <a:pPr lvl="0" algn="just"/>
            <a:r>
              <a:rPr lang="ru-RU" sz="1200" dirty="0">
                <a:solidFill>
                  <a:prstClr val="black"/>
                </a:solidFill>
              </a:rPr>
              <a:t>■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ru-RU" sz="1200" dirty="0">
                <a:solidFill>
                  <a:prstClr val="black"/>
                </a:solidFill>
              </a:rPr>
              <a:t>Открытая регистратура и новый облик поликлиники</a:t>
            </a:r>
          </a:p>
          <a:p>
            <a:pPr lvl="0" algn="just"/>
            <a:r>
              <a:rPr lang="ru-RU" sz="1200" dirty="0">
                <a:solidFill>
                  <a:prstClr val="black"/>
                </a:solidFill>
              </a:rPr>
              <a:t>■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ru-RU" sz="1200" dirty="0">
                <a:solidFill>
                  <a:prstClr val="black"/>
                </a:solidFill>
              </a:rPr>
              <a:t>Организация профосмотров и диспансеризации на принципах непрерывного потока пациентов с соблюдением нормативов времени приема пациента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CD3038-AE56-4BE8-B65E-9F851F4ECD53}"/>
              </a:ext>
            </a:extLst>
          </p:cNvPr>
          <p:cNvSpPr txBox="1"/>
          <p:nvPr/>
        </p:nvSpPr>
        <p:spPr>
          <a:xfrm>
            <a:off x="118533" y="5681486"/>
            <a:ext cx="120734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endParaRPr lang="ru-RU" b="1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defTabSz="457200"/>
            <a:r>
              <a:rPr lang="ru-RU" sz="12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Проект реализован в </a:t>
            </a:r>
            <a:r>
              <a:rPr lang="ru-RU" sz="12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32</a:t>
            </a:r>
            <a:r>
              <a:rPr lang="ru-RU" sz="12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поликлиниках, оказывающих первичную медико-санитарную помощь взрослому населению и </a:t>
            </a:r>
            <a:r>
              <a:rPr lang="ru-RU" sz="12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9 </a:t>
            </a:r>
            <a:r>
              <a:rPr lang="ru-RU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поликлиниках, обслуживающих детское население области.</a:t>
            </a:r>
            <a:r>
              <a:rPr lang="ru-RU" sz="12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BAAB79-3768-4347-8B9A-23434537B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64" y="2575587"/>
            <a:ext cx="4419599" cy="33018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148321-A4B8-4E3B-AD1F-D6F7D2CAAE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22" y="918853"/>
            <a:ext cx="5122716" cy="341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643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" y="1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9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КАДРОВОЕ ОБЕСПЕЧЕНИЕ, МЕДИЦИНСКОЕ ОБРАЗОВАНИЕ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" y="6338037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9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5B7B7A-5E5E-4684-99E3-43135DA83457}" type="slidenum"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Министерство здравоохранения Калининградской области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071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" y="1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ДИНАМИКА ОСНОВНЫХ ДЕМОГРАФИЧЕСКИХ ПОКАЗАТЕЛЕЙ ЗА 2013 – 2018 ГОДЫ</a:t>
            </a:r>
            <a:endParaRPr lang="ru-RU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" y="6338037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9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fld id="{D75B7B7A-5E5E-4684-99E3-43135DA83457}" type="slidenum">
              <a:rPr lang="ru-RU" sz="1000" b="1" smtClean="0"/>
              <a:t>3</a:t>
            </a:fld>
            <a:endParaRPr lang="ru-RU" sz="1000" b="1" dirty="0"/>
          </a:p>
          <a:p>
            <a:endParaRPr lang="ru-RU" sz="1000" b="1" dirty="0"/>
          </a:p>
          <a:p>
            <a:r>
              <a:rPr lang="ru-RU" sz="1000" b="1" dirty="0"/>
              <a:t>Министерство здравоохранения Калининградской области</a:t>
            </a:r>
            <a:endParaRPr lang="ru-RU" b="1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D089722-8C20-4D79-B794-BEC4F8BA6E06}"/>
              </a:ext>
            </a:extLst>
          </p:cNvPr>
          <p:cNvSpPr txBox="1">
            <a:spLocks/>
          </p:cNvSpPr>
          <p:nvPr/>
        </p:nvSpPr>
        <p:spPr>
          <a:xfrm>
            <a:off x="521819" y="524777"/>
            <a:ext cx="4699748" cy="7392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300" dirty="0"/>
              <a:t>Ожидаемая продолжительность жизни (лет), +1,5 года</a:t>
            </a:r>
          </a:p>
          <a:p>
            <a:pPr algn="ctr"/>
            <a:endParaRPr lang="ru-RU" sz="1400" dirty="0"/>
          </a:p>
          <a:p>
            <a:pPr algn="ctr"/>
            <a:endParaRPr lang="ru-RU" sz="1400" dirty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6F7AACE1-7930-4E20-A9BA-B35811B976DA}"/>
              </a:ext>
            </a:extLst>
          </p:cNvPr>
          <p:cNvCxnSpPr>
            <a:cxnSpLocks/>
          </p:cNvCxnSpPr>
          <p:nvPr/>
        </p:nvCxnSpPr>
        <p:spPr>
          <a:xfrm>
            <a:off x="4941789" y="764383"/>
            <a:ext cx="0" cy="622805"/>
          </a:xfrm>
          <a:prstGeom prst="line">
            <a:avLst/>
          </a:prstGeom>
          <a:ln>
            <a:solidFill>
              <a:srgbClr val="FF0000"/>
            </a:solidFill>
            <a:prstDash val="dash"/>
            <a:headEnd type="none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F120CF41-EB54-46DF-AD71-2338F1DD08E4}"/>
              </a:ext>
            </a:extLst>
          </p:cNvPr>
          <p:cNvGrpSpPr/>
          <p:nvPr/>
        </p:nvGrpSpPr>
        <p:grpSpPr>
          <a:xfrm>
            <a:off x="907677" y="829733"/>
            <a:ext cx="4034113" cy="1093197"/>
            <a:chOff x="894229" y="955449"/>
            <a:chExt cx="3939989" cy="711986"/>
          </a:xfrm>
        </p:grpSpPr>
        <p:cxnSp>
          <p:nvCxnSpPr>
            <p:cNvPr id="3" name="Прямая соединительная линия 2">
              <a:extLst>
                <a:ext uri="{FF2B5EF4-FFF2-40B4-BE49-F238E27FC236}">
                  <a16:creationId xmlns:a16="http://schemas.microsoft.com/office/drawing/2014/main" id="{033EB650-34AF-4B36-8601-52F852096E40}"/>
                </a:ext>
              </a:extLst>
            </p:cNvPr>
            <p:cNvCxnSpPr/>
            <p:nvPr/>
          </p:nvCxnSpPr>
          <p:spPr>
            <a:xfrm flipV="1">
              <a:off x="894229" y="955449"/>
              <a:ext cx="0" cy="711986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E35FA693-C8AD-423D-8781-E664518F5D1A}"/>
                </a:ext>
              </a:extLst>
            </p:cNvPr>
            <p:cNvCxnSpPr/>
            <p:nvPr/>
          </p:nvCxnSpPr>
          <p:spPr>
            <a:xfrm>
              <a:off x="894229" y="955449"/>
              <a:ext cx="3939989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BBBB8814-8B28-4897-A837-08BC979B92AB}"/>
              </a:ext>
            </a:extLst>
          </p:cNvPr>
          <p:cNvSpPr txBox="1">
            <a:spLocks/>
          </p:cNvSpPr>
          <p:nvPr/>
        </p:nvSpPr>
        <p:spPr>
          <a:xfrm>
            <a:off x="3785350" y="3355388"/>
            <a:ext cx="5257799" cy="4117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dirty="0"/>
              <a:t>Ожидаемая продолжительность жизни мужчин и женщин (лет)</a:t>
            </a:r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1FF74A1E-751B-4AAE-ABF8-C77723DDF695}"/>
              </a:ext>
            </a:extLst>
          </p:cNvPr>
          <p:cNvSpPr txBox="1">
            <a:spLocks/>
          </p:cNvSpPr>
          <p:nvPr/>
        </p:nvSpPr>
        <p:spPr>
          <a:xfrm>
            <a:off x="9984444" y="4558969"/>
            <a:ext cx="826993" cy="4117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dirty="0"/>
              <a:t>9,</a:t>
            </a:r>
            <a:r>
              <a:rPr lang="en-US" sz="1200" dirty="0"/>
              <a:t>7</a:t>
            </a:r>
            <a:r>
              <a:rPr lang="ru-RU" sz="1200" dirty="0"/>
              <a:t> года</a:t>
            </a: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942B47E4-E70B-4042-A872-6EF038EBE671}"/>
              </a:ext>
            </a:extLst>
          </p:cNvPr>
          <p:cNvSpPr txBox="1">
            <a:spLocks/>
          </p:cNvSpPr>
          <p:nvPr/>
        </p:nvSpPr>
        <p:spPr>
          <a:xfrm>
            <a:off x="2333068" y="4549324"/>
            <a:ext cx="826993" cy="4117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dirty="0"/>
              <a:t>10,</a:t>
            </a:r>
            <a:r>
              <a:rPr lang="en-US" sz="1200" dirty="0"/>
              <a:t>6</a:t>
            </a:r>
            <a:r>
              <a:rPr lang="ru-RU" sz="1200" dirty="0"/>
              <a:t> года</a:t>
            </a: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3566875630"/>
              </p:ext>
            </p:extLst>
          </p:nvPr>
        </p:nvGraphicFramePr>
        <p:xfrm>
          <a:off x="521819" y="853913"/>
          <a:ext cx="5040802" cy="2455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926080930"/>
              </p:ext>
            </p:extLst>
          </p:nvPr>
        </p:nvGraphicFramePr>
        <p:xfrm>
          <a:off x="1019175" y="3557434"/>
          <a:ext cx="11015943" cy="2719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452348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" y="1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КАДРОВОЕ ОБЕСПЕЧЕНИЕ СИСТЕМЫ ЗДРАВООХРАНЕНИЯ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" y="6338037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9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5B7B7A-5E5E-4684-99E3-43135DA83457}" type="slidenum"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Министерство здравоохранения Калининградской области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074331-7339-4BEE-B4FB-382EB847CB72}"/>
              </a:ext>
            </a:extLst>
          </p:cNvPr>
          <p:cNvSpPr txBox="1"/>
          <p:nvPr/>
        </p:nvSpPr>
        <p:spPr>
          <a:xfrm>
            <a:off x="355332" y="3269336"/>
            <a:ext cx="2389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Анестезиология-реаниматология, человек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CC8B70-18D0-4A82-A1F1-8E12D1EFB007}"/>
              </a:ext>
            </a:extLst>
          </p:cNvPr>
          <p:cNvSpPr txBox="1"/>
          <p:nvPr/>
        </p:nvSpPr>
        <p:spPr>
          <a:xfrm>
            <a:off x="3855166" y="3272216"/>
            <a:ext cx="1475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+mj-lt"/>
              </a:rPr>
              <a:t>Педи</a:t>
            </a:r>
            <a:r>
              <a:rPr lang="ru-RU" sz="1200" dirty="0">
                <a:solidFill>
                  <a:prstClr val="black"/>
                </a:solidFill>
                <a:latin typeface="+mj-lt"/>
                <a:ea typeface="+mj-ea"/>
                <a:cs typeface="+mj-cs"/>
              </a:rPr>
              <a:t>а</a:t>
            </a:r>
            <a:r>
              <a:rPr lang="ru-RU" sz="1200" dirty="0">
                <a:latin typeface="+mj-lt"/>
              </a:rPr>
              <a:t>трия, человек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2C80B7-CDF8-4BDA-BAF3-036E789F6D48}"/>
              </a:ext>
            </a:extLst>
          </p:cNvPr>
          <p:cNvSpPr txBox="1"/>
          <p:nvPr/>
        </p:nvSpPr>
        <p:spPr>
          <a:xfrm>
            <a:off x="6454673" y="3269336"/>
            <a:ext cx="17876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+mj-lt"/>
              </a:rPr>
              <a:t>Скорая помощь, человек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7E104C-6426-4AF5-AA73-D5B6A49031F9}"/>
              </a:ext>
            </a:extLst>
          </p:cNvPr>
          <p:cNvSpPr txBox="1"/>
          <p:nvPr/>
        </p:nvSpPr>
        <p:spPr>
          <a:xfrm>
            <a:off x="9862821" y="3264722"/>
            <a:ext cx="13083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+mj-lt"/>
              </a:rPr>
              <a:t>Терапия, человек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E99431-A702-4637-AAFD-2EB8EE0BAC66}"/>
              </a:ext>
            </a:extLst>
          </p:cNvPr>
          <p:cNvSpPr txBox="1"/>
          <p:nvPr/>
        </p:nvSpPr>
        <p:spPr>
          <a:xfrm>
            <a:off x="924926" y="509976"/>
            <a:ext cx="3059999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12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Численность медицинских работников в государственных учреждениях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A7681C1-2A09-45EA-A589-B5813B3273A3}"/>
              </a:ext>
            </a:extLst>
          </p:cNvPr>
          <p:cNvSpPr txBox="1"/>
          <p:nvPr/>
        </p:nvSpPr>
        <p:spPr>
          <a:xfrm>
            <a:off x="4462093" y="466989"/>
            <a:ext cx="3612587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12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Численность медицинских работников в </a:t>
            </a:r>
            <a:br>
              <a:rPr lang="ru-RU" sz="12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</a:br>
            <a:r>
              <a:rPr lang="ru-RU" sz="12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Калининградской области</a:t>
            </a:r>
          </a:p>
        </p:txBody>
      </p:sp>
      <p:graphicFrame>
        <p:nvGraphicFramePr>
          <p:cNvPr id="22" name="Таблица 21">
            <a:extLst>
              <a:ext uri="{FF2B5EF4-FFF2-40B4-BE49-F238E27FC236}">
                <a16:creationId xmlns:a16="http://schemas.microsoft.com/office/drawing/2014/main" id="{03286861-1239-4F1D-AED5-75FB57A1EB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9378052"/>
              </p:ext>
            </p:extLst>
          </p:nvPr>
        </p:nvGraphicFramePr>
        <p:xfrm>
          <a:off x="1921806" y="5240211"/>
          <a:ext cx="8456024" cy="9666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93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8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27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31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33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34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38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3868">
                  <a:extLst>
                    <a:ext uri="{9D8B030D-6E8A-4147-A177-3AD203B41FA5}">
                      <a16:colId xmlns:a16="http://schemas.microsoft.com/office/drawing/2014/main" val="1942889394"/>
                    </a:ext>
                  </a:extLst>
                </a:gridCol>
                <a:gridCol w="733868">
                  <a:extLst>
                    <a:ext uri="{9D8B030D-6E8A-4147-A177-3AD203B41FA5}">
                      <a16:colId xmlns:a16="http://schemas.microsoft.com/office/drawing/2014/main" val="2259641050"/>
                    </a:ext>
                  </a:extLst>
                </a:gridCol>
              </a:tblGrid>
              <a:tr h="25557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2011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2012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2013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2014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2015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2016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02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Российская Федерация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1,54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1,54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1,54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1,46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1,42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1,41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1,38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02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Государственные учреждения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1,37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1,36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1,38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1,35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1,32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1,27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1,18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02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Калининградская область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1,36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1,36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1,38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1,34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1,31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1,29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1,26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1,18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EC45B606-AE50-40D6-BE14-9F94CEF2AB03}"/>
              </a:ext>
            </a:extLst>
          </p:cNvPr>
          <p:cNvSpPr txBox="1"/>
          <p:nvPr/>
        </p:nvSpPr>
        <p:spPr>
          <a:xfrm>
            <a:off x="3687786" y="3048159"/>
            <a:ext cx="4473593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12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Численность врачей по «дефицитным» специальностям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0C9E3CA-CD44-48ED-8388-5541011A2518}"/>
              </a:ext>
            </a:extLst>
          </p:cNvPr>
          <p:cNvSpPr txBox="1"/>
          <p:nvPr/>
        </p:nvSpPr>
        <p:spPr>
          <a:xfrm>
            <a:off x="3710332" y="4914112"/>
            <a:ext cx="4473593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12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Коэффициент совместительства врачей</a:t>
            </a:r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0EE7198E-A74C-4D03-B1DE-BD51BCD213AB}"/>
              </a:ext>
            </a:extLst>
          </p:cNvPr>
          <p:cNvSpPr txBox="1">
            <a:spLocks/>
          </p:cNvSpPr>
          <p:nvPr/>
        </p:nvSpPr>
        <p:spPr>
          <a:xfrm>
            <a:off x="8375073" y="566860"/>
            <a:ext cx="4161699" cy="2841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Объем целевой подготовки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086876888"/>
              </p:ext>
            </p:extLst>
          </p:nvPr>
        </p:nvGraphicFramePr>
        <p:xfrm>
          <a:off x="191194" y="3608241"/>
          <a:ext cx="2684316" cy="138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3359448614"/>
              </p:ext>
            </p:extLst>
          </p:nvPr>
        </p:nvGraphicFramePr>
        <p:xfrm>
          <a:off x="2875509" y="3541721"/>
          <a:ext cx="2735323" cy="14507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3821189265"/>
              </p:ext>
            </p:extLst>
          </p:nvPr>
        </p:nvGraphicFramePr>
        <p:xfrm>
          <a:off x="5741100" y="3566851"/>
          <a:ext cx="2719373" cy="1425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8" name="Диаграмма 37"/>
          <p:cNvGraphicFramePr/>
          <p:nvPr>
            <p:extLst>
              <p:ext uri="{D42A27DB-BD31-4B8C-83A1-F6EECF244321}">
                <p14:modId xmlns:p14="http://schemas.microsoft.com/office/powerpoint/2010/main" val="1590628743"/>
              </p:ext>
            </p:extLst>
          </p:nvPr>
        </p:nvGraphicFramePr>
        <p:xfrm>
          <a:off x="8590741" y="3731001"/>
          <a:ext cx="2914075" cy="1275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2304855483"/>
              </p:ext>
            </p:extLst>
          </p:nvPr>
        </p:nvGraphicFramePr>
        <p:xfrm>
          <a:off x="2" y="824861"/>
          <a:ext cx="4089399" cy="24398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1148485735"/>
              </p:ext>
            </p:extLst>
          </p:nvPr>
        </p:nvGraphicFramePr>
        <p:xfrm>
          <a:off x="4153012" y="838233"/>
          <a:ext cx="3993609" cy="213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1851834281"/>
              </p:ext>
            </p:extLst>
          </p:nvPr>
        </p:nvGraphicFramePr>
        <p:xfrm>
          <a:off x="8393748" y="761327"/>
          <a:ext cx="3748123" cy="2969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7677610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" y="1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prstClr val="white"/>
                </a:solidFill>
                <a:latin typeface="Calibri" panose="020F0502020204030204"/>
              </a:rPr>
              <a:t>МЕРЫ СОЦИАЛЬНОЙ ПОДДЕРЖКИ МЕДИЦИНСКИХ РАБОТНИКОВ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" y="6338037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9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5B7B7A-5E5E-4684-99E3-43135DA83457}" type="slidenum"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Министерство здравоохранения Калининградской области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Скругленный прямоугольник 5">
            <a:extLst>
              <a:ext uri="{FF2B5EF4-FFF2-40B4-BE49-F238E27FC236}">
                <a16:creationId xmlns:a16="http://schemas.microsoft.com/office/drawing/2014/main" id="{5BC3D3D7-69B0-45AB-8F09-6431624FF50C}"/>
              </a:ext>
            </a:extLst>
          </p:cNvPr>
          <p:cNvSpPr/>
          <p:nvPr/>
        </p:nvSpPr>
        <p:spPr>
          <a:xfrm>
            <a:off x="1152173" y="737049"/>
            <a:ext cx="4392488" cy="68047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Выделение жилых помещений</a:t>
            </a:r>
          </a:p>
          <a:p>
            <a:pPr algn="ctr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служебного жилого фонда</a:t>
            </a:r>
          </a:p>
        </p:txBody>
      </p:sp>
      <p:sp>
        <p:nvSpPr>
          <p:cNvPr id="24" name="Скругленный прямоугольник 7">
            <a:extLst>
              <a:ext uri="{FF2B5EF4-FFF2-40B4-BE49-F238E27FC236}">
                <a16:creationId xmlns:a16="http://schemas.microsoft.com/office/drawing/2014/main" id="{AC31C2FD-16F1-4AAF-BDE9-1CA48D759FB8}"/>
              </a:ext>
            </a:extLst>
          </p:cNvPr>
          <p:cNvSpPr/>
          <p:nvPr/>
        </p:nvSpPr>
        <p:spPr>
          <a:xfrm>
            <a:off x="1152175" y="1614335"/>
            <a:ext cx="4392487" cy="53866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Компенсация платы </a:t>
            </a:r>
          </a:p>
          <a:p>
            <a:pPr algn="ctr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 аренду жилья                                  </a:t>
            </a:r>
          </a:p>
        </p:txBody>
      </p:sp>
      <p:sp>
        <p:nvSpPr>
          <p:cNvPr id="25" name="Скругленный прямоугольник 8">
            <a:extLst>
              <a:ext uri="{FF2B5EF4-FFF2-40B4-BE49-F238E27FC236}">
                <a16:creationId xmlns:a16="http://schemas.microsoft.com/office/drawing/2014/main" id="{F4193133-422B-4D23-ABFB-D427BC211188}"/>
              </a:ext>
            </a:extLst>
          </p:cNvPr>
          <p:cNvSpPr/>
          <p:nvPr/>
        </p:nvSpPr>
        <p:spPr>
          <a:xfrm>
            <a:off x="1157994" y="2333010"/>
            <a:ext cx="4380847" cy="119523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Предоставление льготы по оплате за жилое помещение и коммунальные услуги </a:t>
            </a:r>
          </a:p>
          <a:p>
            <a:pPr algn="ctr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размере 50%  </a:t>
            </a:r>
          </a:p>
          <a:p>
            <a:pPr algn="ctr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специалистам, проживающим и работающим в сельской местности</a:t>
            </a:r>
          </a:p>
        </p:txBody>
      </p:sp>
      <p:sp>
        <p:nvSpPr>
          <p:cNvPr id="30" name="Скругленный прямоугольник 9">
            <a:extLst>
              <a:ext uri="{FF2B5EF4-FFF2-40B4-BE49-F238E27FC236}">
                <a16:creationId xmlns:a16="http://schemas.microsoft.com/office/drawing/2014/main" id="{4F1BEE8F-1DB0-4CB1-AB2E-BA279184867B}"/>
              </a:ext>
            </a:extLst>
          </p:cNvPr>
          <p:cNvSpPr/>
          <p:nvPr/>
        </p:nvSpPr>
        <p:spPr>
          <a:xfrm>
            <a:off x="1157994" y="4433513"/>
            <a:ext cx="4380847" cy="85425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Предоставление социальных выплат на субсидирование части первоначального взноса по ипотечным жилищным кредитам</a:t>
            </a:r>
          </a:p>
        </p:txBody>
      </p:sp>
      <p:sp>
        <p:nvSpPr>
          <p:cNvPr id="35" name="Скругленный прямоугольник 10">
            <a:extLst>
              <a:ext uri="{FF2B5EF4-FFF2-40B4-BE49-F238E27FC236}">
                <a16:creationId xmlns:a16="http://schemas.microsoft.com/office/drawing/2014/main" id="{D1EF68F0-3BAE-4219-AC11-52EFE16D27D1}"/>
              </a:ext>
            </a:extLst>
          </p:cNvPr>
          <p:cNvSpPr/>
          <p:nvPr/>
        </p:nvSpPr>
        <p:spPr>
          <a:xfrm>
            <a:off x="1152173" y="5505259"/>
            <a:ext cx="4392488" cy="61570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Выделение жилья фонда коммерческого использования </a:t>
            </a:r>
          </a:p>
        </p:txBody>
      </p:sp>
      <p:sp>
        <p:nvSpPr>
          <p:cNvPr id="36" name="Скругленный прямоугольник 11">
            <a:extLst>
              <a:ext uri="{FF2B5EF4-FFF2-40B4-BE49-F238E27FC236}">
                <a16:creationId xmlns:a16="http://schemas.microsoft.com/office/drawing/2014/main" id="{9E075383-E665-4D82-BCD5-A65F636747A5}"/>
              </a:ext>
            </a:extLst>
          </p:cNvPr>
          <p:cNvSpPr/>
          <p:nvPr/>
        </p:nvSpPr>
        <p:spPr>
          <a:xfrm>
            <a:off x="1157994" y="3717644"/>
            <a:ext cx="4380847" cy="53719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Меры социальной поддержки в рамках программы «Жилище»</a:t>
            </a:r>
          </a:p>
        </p:txBody>
      </p:sp>
      <p:sp>
        <p:nvSpPr>
          <p:cNvPr id="37" name="Скругленный прямоугольник 12">
            <a:extLst>
              <a:ext uri="{FF2B5EF4-FFF2-40B4-BE49-F238E27FC236}">
                <a16:creationId xmlns:a16="http://schemas.microsoft.com/office/drawing/2014/main" id="{52B1EAA2-74C8-48E8-AD73-523480EE82B7}"/>
              </a:ext>
            </a:extLst>
          </p:cNvPr>
          <p:cNvSpPr/>
          <p:nvPr/>
        </p:nvSpPr>
        <p:spPr>
          <a:xfrm>
            <a:off x="6780959" y="1510641"/>
            <a:ext cx="4178207" cy="27772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Софинансирование процентной ставки</a:t>
            </a:r>
          </a:p>
        </p:txBody>
      </p:sp>
      <p:sp>
        <p:nvSpPr>
          <p:cNvPr id="38" name="Скругленный прямоугольник 13">
            <a:extLst>
              <a:ext uri="{FF2B5EF4-FFF2-40B4-BE49-F238E27FC236}">
                <a16:creationId xmlns:a16="http://schemas.microsoft.com/office/drawing/2014/main" id="{432BB364-93AE-4438-A607-8B2509CD39E4}"/>
              </a:ext>
            </a:extLst>
          </p:cNvPr>
          <p:cNvSpPr/>
          <p:nvPr/>
        </p:nvSpPr>
        <p:spPr>
          <a:xfrm>
            <a:off x="6780958" y="1981260"/>
            <a:ext cx="4178207" cy="53719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Социальная выплата на приобретение жилого помещения в размере 30-35 %</a:t>
            </a:r>
          </a:p>
        </p:txBody>
      </p:sp>
      <p:sp>
        <p:nvSpPr>
          <p:cNvPr id="39" name="Скругленный прямоугольник 14">
            <a:extLst>
              <a:ext uri="{FF2B5EF4-FFF2-40B4-BE49-F238E27FC236}">
                <a16:creationId xmlns:a16="http://schemas.microsoft.com/office/drawing/2014/main" id="{48B94B0C-B437-4C96-B48B-7B7FA632D5DD}"/>
              </a:ext>
            </a:extLst>
          </p:cNvPr>
          <p:cNvSpPr/>
          <p:nvPr/>
        </p:nvSpPr>
        <p:spPr>
          <a:xfrm>
            <a:off x="6786695" y="2739654"/>
            <a:ext cx="4178207" cy="68047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Программы «Земский доктор» и «Земский фельдшер»</a:t>
            </a:r>
          </a:p>
        </p:txBody>
      </p:sp>
      <p:sp>
        <p:nvSpPr>
          <p:cNvPr id="40" name="Скругленный прямоугольник 15">
            <a:extLst>
              <a:ext uri="{FF2B5EF4-FFF2-40B4-BE49-F238E27FC236}">
                <a16:creationId xmlns:a16="http://schemas.microsoft.com/office/drawing/2014/main" id="{87157240-AEF9-4EFA-AC28-9BF074584AA3}"/>
              </a:ext>
            </a:extLst>
          </p:cNvPr>
          <p:cNvSpPr/>
          <p:nvPr/>
        </p:nvSpPr>
        <p:spPr>
          <a:xfrm>
            <a:off x="6780958" y="623065"/>
            <a:ext cx="4178207" cy="7166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Единовременные выплаты целевым ординаторам при трудоустройстве</a:t>
            </a:r>
          </a:p>
        </p:txBody>
      </p:sp>
      <p:sp>
        <p:nvSpPr>
          <p:cNvPr id="41" name="Скругленный прямоугольник 16">
            <a:extLst>
              <a:ext uri="{FF2B5EF4-FFF2-40B4-BE49-F238E27FC236}">
                <a16:creationId xmlns:a16="http://schemas.microsoft.com/office/drawing/2014/main" id="{A1D229AF-B4A2-4714-A5D1-B54A76C1423C}"/>
              </a:ext>
            </a:extLst>
          </p:cNvPr>
          <p:cNvSpPr/>
          <p:nvPr/>
        </p:nvSpPr>
        <p:spPr>
          <a:xfrm>
            <a:off x="6786695" y="4479665"/>
            <a:ext cx="4178207" cy="62506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Ежемесячная стипендия целевым ординаторам</a:t>
            </a:r>
          </a:p>
        </p:txBody>
      </p:sp>
      <p:sp>
        <p:nvSpPr>
          <p:cNvPr id="42" name="Скругленный прямоугольник 17">
            <a:extLst>
              <a:ext uri="{FF2B5EF4-FFF2-40B4-BE49-F238E27FC236}">
                <a16:creationId xmlns:a16="http://schemas.microsoft.com/office/drawing/2014/main" id="{78B7A947-8F4F-4DB3-B857-12598D4B9E79}"/>
              </a:ext>
            </a:extLst>
          </p:cNvPr>
          <p:cNvSpPr/>
          <p:nvPr/>
        </p:nvSpPr>
        <p:spPr>
          <a:xfrm>
            <a:off x="6780958" y="5287770"/>
            <a:ext cx="4178207" cy="7166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Ретроспективное возмещение стоимости обучения по остродефицитным специальностям</a:t>
            </a:r>
          </a:p>
        </p:txBody>
      </p:sp>
      <p:sp>
        <p:nvSpPr>
          <p:cNvPr id="16" name="Скругленный прямоугольник 7">
            <a:extLst>
              <a:ext uri="{FF2B5EF4-FFF2-40B4-BE49-F238E27FC236}">
                <a16:creationId xmlns:a16="http://schemas.microsoft.com/office/drawing/2014/main" id="{AC31C2FD-16F1-4AAF-BDE9-1CA48D759FB8}"/>
              </a:ext>
            </a:extLst>
          </p:cNvPr>
          <p:cNvSpPr/>
          <p:nvPr/>
        </p:nvSpPr>
        <p:spPr>
          <a:xfrm>
            <a:off x="6780958" y="3560056"/>
            <a:ext cx="4178207" cy="7166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Единовременные выплаты прибывшим при первом трудоустройстве в ГБУЗ КО</a:t>
            </a:r>
          </a:p>
        </p:txBody>
      </p:sp>
    </p:spTree>
    <p:extLst>
      <p:ext uri="{BB962C8B-B14F-4D97-AF65-F5344CB8AC3E}">
        <p14:creationId xmlns:p14="http://schemas.microsoft.com/office/powerpoint/2010/main" val="37788077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" y="1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МЕРЫ СОЦИАЛЬНОЙ ПОДДЕРЖКИ МЕДИЦИНСКИХ РАБОТНИКОВ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" y="6338037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9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5B7B7A-5E5E-4684-99E3-43135DA83457}" type="slidenum"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Министерство здравоохранения Калининградской области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1" name="Таблица 20">
            <a:extLst>
              <a:ext uri="{FF2B5EF4-FFF2-40B4-BE49-F238E27FC236}">
                <a16:creationId xmlns:a16="http://schemas.microsoft.com/office/drawing/2014/main" id="{2EB8E1A6-6DAA-45FF-AA7B-9D6F7ECDBD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5756438"/>
              </p:ext>
            </p:extLst>
          </p:nvPr>
        </p:nvGraphicFramePr>
        <p:xfrm>
          <a:off x="4709568" y="3623846"/>
          <a:ext cx="7363750" cy="2689872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483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44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31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7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30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3047">
                  <a:extLst>
                    <a:ext uri="{9D8B030D-6E8A-4147-A177-3AD203B41FA5}">
                      <a16:colId xmlns:a16="http://schemas.microsoft.com/office/drawing/2014/main" val="117954610"/>
                    </a:ext>
                  </a:extLst>
                </a:gridCol>
              </a:tblGrid>
              <a:tr h="3403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889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+mj-lt"/>
                        </a:rPr>
                        <a:t>2014 год</a:t>
                      </a:r>
                      <a:endParaRPr lang="ru-RU" sz="11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889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+mj-lt"/>
                        </a:rPr>
                        <a:t>2015 год</a:t>
                      </a:r>
                      <a:endParaRPr lang="ru-RU" sz="11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889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+mj-lt"/>
                        </a:rPr>
                        <a:t>2016 год</a:t>
                      </a:r>
                      <a:endParaRPr lang="ru-RU" sz="11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+mj-lt"/>
                        </a:rPr>
                        <a:t>2017 год</a:t>
                      </a:r>
                      <a:endParaRPr lang="ru-RU" sz="11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baseline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1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9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+mj-lt"/>
                        </a:rPr>
                        <a:t>Ежемесячная стипендия</a:t>
                      </a:r>
                      <a:endParaRPr lang="ru-RU" sz="11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8890" marB="0" anchor="ctr">
                    <a:solidFill>
                      <a:schemeClr val="tx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+mj-lt"/>
                        </a:rPr>
                        <a:t>27 человек,</a:t>
                      </a:r>
                      <a:endParaRPr lang="ru-RU" sz="1100" b="0" dirty="0">
                        <a:effectLst/>
                        <a:latin typeface="+mj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+mj-lt"/>
                        </a:rPr>
                        <a:t>358 тыс. руб.</a:t>
                      </a:r>
                      <a:endParaRPr lang="ru-RU" sz="11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8890" marB="0" anchor="ctr">
                    <a:solidFill>
                      <a:schemeClr val="tx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+mj-lt"/>
                        </a:rPr>
                        <a:t>55 человек,</a:t>
                      </a:r>
                      <a:endParaRPr lang="ru-RU" sz="1100" b="0" dirty="0">
                        <a:effectLst/>
                        <a:latin typeface="+mj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+mj-lt"/>
                        </a:rPr>
                        <a:t>822 тыс. руб.</a:t>
                      </a:r>
                      <a:endParaRPr lang="ru-RU" sz="11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8890" marB="0" anchor="ctr">
                    <a:solidFill>
                      <a:schemeClr val="tx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+mj-lt"/>
                        </a:rPr>
                        <a:t>80 человек,</a:t>
                      </a:r>
                      <a:endParaRPr lang="ru-RU" sz="1100" b="0" dirty="0">
                        <a:effectLst/>
                        <a:latin typeface="+mj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+mj-lt"/>
                        </a:rPr>
                        <a:t>1 066 тыс. руб.</a:t>
                      </a:r>
                      <a:endParaRPr lang="ru-RU" sz="11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+mj-lt"/>
                        </a:rPr>
                        <a:t>82 человека, 1 224 тыс. руб.</a:t>
                      </a:r>
                      <a:endParaRPr lang="ru-RU" sz="11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68 человек,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1138 тыс.</a:t>
                      </a:r>
                      <a:r>
                        <a:rPr lang="ru-RU" sz="1100" b="0" baseline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руб.</a:t>
                      </a:r>
                      <a:endParaRPr lang="ru-RU" sz="11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98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+mj-lt"/>
                        </a:rPr>
                        <a:t>Единовременная выплата при трудоустройстве</a:t>
                      </a:r>
                      <a:endParaRPr lang="ru-RU" sz="11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889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+mj-lt"/>
                        </a:rPr>
                        <a:t>14 человек,</a:t>
                      </a:r>
                      <a:endParaRPr lang="ru-RU" sz="1100" b="0" dirty="0">
                        <a:effectLst/>
                        <a:latin typeface="+mj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+mj-lt"/>
                        </a:rPr>
                        <a:t>2 800 тыс. руб.</a:t>
                      </a:r>
                      <a:endParaRPr lang="ru-RU" sz="11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889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+mj-lt"/>
                        </a:rPr>
                        <a:t>30 человек,</a:t>
                      </a:r>
                      <a:endParaRPr lang="ru-RU" sz="1100" b="0" dirty="0">
                        <a:effectLst/>
                        <a:latin typeface="+mj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+mj-lt"/>
                        </a:rPr>
                        <a:t>6 000 тыс. руб.</a:t>
                      </a:r>
                      <a:endParaRPr lang="ru-RU" sz="11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889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+mj-lt"/>
                        </a:rPr>
                        <a:t>21 человек,</a:t>
                      </a:r>
                      <a:endParaRPr lang="ru-RU" sz="1100" b="0" dirty="0">
                        <a:effectLst/>
                        <a:latin typeface="+mj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+mj-lt"/>
                        </a:rPr>
                        <a:t>4 200 тыс. руб.</a:t>
                      </a:r>
                      <a:endParaRPr lang="ru-RU" sz="11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+mj-lt"/>
                        </a:rPr>
                        <a:t>28 человек, 5 600 тыс. руб.</a:t>
                      </a:r>
                      <a:endParaRPr lang="ru-RU" sz="11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человек,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3 600 тыс. руб.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9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+mj-lt"/>
                        </a:rPr>
                        <a:t>Компенсация затрат на обучение</a:t>
                      </a:r>
                      <a:endParaRPr lang="ru-RU" sz="11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8890" marB="0" anchor="ctr"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+mj-lt"/>
                        </a:rPr>
                        <a:t>2 человека,</a:t>
                      </a:r>
                      <a:endParaRPr lang="ru-RU" sz="1100" b="0" dirty="0">
                        <a:effectLst/>
                        <a:latin typeface="+mj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+mj-lt"/>
                        </a:rPr>
                        <a:t>239,70 тыс. руб.</a:t>
                      </a:r>
                      <a:endParaRPr lang="ru-RU" sz="11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8890" marB="0" anchor="ctr"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+mj-lt"/>
                        </a:rPr>
                        <a:t>6 человек, 675,870 тыс. руб.</a:t>
                      </a:r>
                      <a:endParaRPr lang="ru-RU" sz="11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8890" marB="0" anchor="ctr"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+mj-lt"/>
                        </a:rPr>
                        <a:t>нет</a:t>
                      </a:r>
                      <a:endParaRPr lang="ru-RU" sz="11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+mj-lt"/>
                        </a:rPr>
                        <a:t>1 человек, </a:t>
                      </a:r>
                      <a:endParaRPr lang="ru-RU" sz="1100" b="0" dirty="0">
                        <a:effectLst/>
                        <a:latin typeface="+mj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+mj-lt"/>
                        </a:rPr>
                        <a:t>140 тыс. руб.</a:t>
                      </a:r>
                      <a:endParaRPr lang="ru-RU" sz="11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человека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720 тыс. руб.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95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Единая выплата прибывшим при первом</a:t>
                      </a:r>
                      <a:r>
                        <a:rPr lang="ru-RU" sz="1200" b="0" baseline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трудоустройстве в ГБУЗ КО</a:t>
                      </a:r>
                      <a:endParaRPr lang="ru-RU" sz="12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8890" marB="0" anchor="ctr"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8890" marB="0" anchor="ctr"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8890" marB="0" anchor="ctr"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 специалистов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1840528"/>
                  </a:ext>
                </a:extLst>
              </a:tr>
            </a:tbl>
          </a:graphicData>
        </a:graphic>
      </p:graphicFrame>
      <p:sp>
        <p:nvSpPr>
          <p:cNvPr id="22" name="Rectangle 1">
            <a:extLst>
              <a:ext uri="{FF2B5EF4-FFF2-40B4-BE49-F238E27FC236}">
                <a16:creationId xmlns:a16="http://schemas.microsoft.com/office/drawing/2014/main" id="{1C5BDDDC-7C30-4515-9A6E-A7F7BE5DA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9505" y="3360747"/>
            <a:ext cx="312617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Предоставление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kumimoji="0" lang="ru-RU" altLang="ru-RU" sz="1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мер социальной поддержки</a:t>
            </a:r>
            <a:endParaRPr kumimoji="0" lang="ru-RU" altLang="ru-RU" sz="1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E1C826B6-EB91-41FF-8999-4ECF7B84A8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8687887"/>
              </p:ext>
            </p:extLst>
          </p:nvPr>
        </p:nvGraphicFramePr>
        <p:xfrm>
          <a:off x="304134" y="679361"/>
          <a:ext cx="4766631" cy="29583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361535271"/>
              </p:ext>
            </p:extLst>
          </p:nvPr>
        </p:nvGraphicFramePr>
        <p:xfrm>
          <a:off x="97104" y="3716824"/>
          <a:ext cx="4612461" cy="2435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2230214312"/>
              </p:ext>
            </p:extLst>
          </p:nvPr>
        </p:nvGraphicFramePr>
        <p:xfrm>
          <a:off x="5012267" y="674312"/>
          <a:ext cx="3386667" cy="2686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76377807"/>
              </p:ext>
            </p:extLst>
          </p:nvPr>
        </p:nvGraphicFramePr>
        <p:xfrm>
          <a:off x="8451274" y="674309"/>
          <a:ext cx="3113529" cy="27124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6423254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" y="1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ЗАРАБОТНАЯ ПЛАТА МЕДИЦИНСКИХ РАБОТНИКОВ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" y="6338037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9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5B7B7A-5E5E-4684-99E3-43135DA83457}" type="slidenum"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Министерство здравоохранения Калининградской области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C60A68-C282-43BB-ADBB-6DAC672B4EDD}"/>
              </a:ext>
            </a:extLst>
          </p:cNvPr>
          <p:cNvSpPr txBox="1"/>
          <p:nvPr/>
        </p:nvSpPr>
        <p:spPr>
          <a:xfrm>
            <a:off x="3480816" y="590850"/>
            <a:ext cx="5129785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Среднемесячная заработная плата медицинских работников, тыс. рублей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CF05CC-5DD2-4235-9493-AAE4A55B982A}"/>
              </a:ext>
            </a:extLst>
          </p:cNvPr>
          <p:cNvSpPr txBox="1"/>
          <p:nvPr/>
        </p:nvSpPr>
        <p:spPr>
          <a:xfrm>
            <a:off x="789213" y="3400461"/>
            <a:ext cx="3879771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Перевод работников на эффективный контракт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F64FFEA-85AE-4DAA-940E-D96F54FC25A6}"/>
              </a:ext>
            </a:extLst>
          </p:cNvPr>
          <p:cNvSpPr txBox="1"/>
          <p:nvPr/>
        </p:nvSpPr>
        <p:spPr>
          <a:xfrm>
            <a:off x="6604521" y="3392119"/>
            <a:ext cx="5129785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Доля оклада в структуре заработной платы, %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036354451"/>
              </p:ext>
            </p:extLst>
          </p:nvPr>
        </p:nvGraphicFramePr>
        <p:xfrm>
          <a:off x="1288474" y="1059876"/>
          <a:ext cx="9218501" cy="2301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190764909"/>
              </p:ext>
            </p:extLst>
          </p:nvPr>
        </p:nvGraphicFramePr>
        <p:xfrm>
          <a:off x="391100" y="3697978"/>
          <a:ext cx="4675995" cy="3066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415155147"/>
              </p:ext>
            </p:extLst>
          </p:nvPr>
        </p:nvGraphicFramePr>
        <p:xfrm>
          <a:off x="5715001" y="3675464"/>
          <a:ext cx="6358466" cy="2784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3821447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" y="1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ЗАРАБОТНАЯ ПЛАТА МЕДИЦИНСКИХ РАБОТНИКОВ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" y="6338037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9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5B7B7A-5E5E-4684-99E3-43135DA83457}" type="slidenum"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Министерство здравоохранения Калининградской области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C60A68-C282-43BB-ADBB-6DAC672B4EDD}"/>
              </a:ext>
            </a:extLst>
          </p:cNvPr>
          <p:cNvSpPr txBox="1"/>
          <p:nvPr/>
        </p:nvSpPr>
        <p:spPr>
          <a:xfrm>
            <a:off x="658092" y="590849"/>
            <a:ext cx="10896599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1600"/>
              </a:lnSpc>
            </a:pPr>
            <a:r>
              <a:rPr lang="ru-RU" sz="120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Показатели  реализации плана мероприятий ("дорожная карта") </a:t>
            </a:r>
          </a:p>
          <a:p>
            <a:pPr lvl="0" algn="ctr">
              <a:lnSpc>
                <a:spcPts val="1600"/>
              </a:lnSpc>
            </a:pPr>
            <a:r>
              <a:rPr lang="ru-RU" sz="120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"Изменения в отраслях социальной сферы направленные на повышение эффективности здравоохранения</a:t>
            </a:r>
            <a:endParaRPr lang="ru-RU" sz="1200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81381B72-DB99-40FC-BA25-950DDEE181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6485930"/>
              </p:ext>
            </p:extLst>
          </p:nvPr>
        </p:nvGraphicFramePr>
        <p:xfrm>
          <a:off x="658092" y="1093553"/>
          <a:ext cx="10768004" cy="4739213"/>
        </p:xfrm>
        <a:graphic>
          <a:graphicData uri="http://schemas.openxmlformats.org/drawingml/2006/table">
            <a:tbl>
              <a:tblPr/>
              <a:tblGrid>
                <a:gridCol w="1802284">
                  <a:extLst>
                    <a:ext uri="{9D8B030D-6E8A-4147-A177-3AD203B41FA5}">
                      <a16:colId xmlns:a16="http://schemas.microsoft.com/office/drawing/2014/main" val="4258948311"/>
                    </a:ext>
                  </a:extLst>
                </a:gridCol>
                <a:gridCol w="1010179">
                  <a:extLst>
                    <a:ext uri="{9D8B030D-6E8A-4147-A177-3AD203B41FA5}">
                      <a16:colId xmlns:a16="http://schemas.microsoft.com/office/drawing/2014/main" val="2396088641"/>
                    </a:ext>
                  </a:extLst>
                </a:gridCol>
                <a:gridCol w="1081031">
                  <a:extLst>
                    <a:ext uri="{9D8B030D-6E8A-4147-A177-3AD203B41FA5}">
                      <a16:colId xmlns:a16="http://schemas.microsoft.com/office/drawing/2014/main" val="3899310602"/>
                    </a:ext>
                  </a:extLst>
                </a:gridCol>
                <a:gridCol w="1078061">
                  <a:extLst>
                    <a:ext uri="{9D8B030D-6E8A-4147-A177-3AD203B41FA5}">
                      <a16:colId xmlns:a16="http://schemas.microsoft.com/office/drawing/2014/main" val="4012742877"/>
                    </a:ext>
                  </a:extLst>
                </a:gridCol>
                <a:gridCol w="962236">
                  <a:extLst>
                    <a:ext uri="{9D8B030D-6E8A-4147-A177-3AD203B41FA5}">
                      <a16:colId xmlns:a16="http://schemas.microsoft.com/office/drawing/2014/main" val="994374754"/>
                    </a:ext>
                  </a:extLst>
                </a:gridCol>
                <a:gridCol w="962236">
                  <a:extLst>
                    <a:ext uri="{9D8B030D-6E8A-4147-A177-3AD203B41FA5}">
                      <a16:colId xmlns:a16="http://schemas.microsoft.com/office/drawing/2014/main" val="3482631370"/>
                    </a:ext>
                  </a:extLst>
                </a:gridCol>
                <a:gridCol w="1021633">
                  <a:extLst>
                    <a:ext uri="{9D8B030D-6E8A-4147-A177-3AD203B41FA5}">
                      <a16:colId xmlns:a16="http://schemas.microsoft.com/office/drawing/2014/main" val="2393189971"/>
                    </a:ext>
                  </a:extLst>
                </a:gridCol>
                <a:gridCol w="1024603">
                  <a:extLst>
                    <a:ext uri="{9D8B030D-6E8A-4147-A177-3AD203B41FA5}">
                      <a16:colId xmlns:a16="http://schemas.microsoft.com/office/drawing/2014/main" val="3107670127"/>
                    </a:ext>
                  </a:extLst>
                </a:gridCol>
                <a:gridCol w="879080">
                  <a:extLst>
                    <a:ext uri="{9D8B030D-6E8A-4147-A177-3AD203B41FA5}">
                      <a16:colId xmlns:a16="http://schemas.microsoft.com/office/drawing/2014/main" val="2137918408"/>
                    </a:ext>
                  </a:extLst>
                </a:gridCol>
                <a:gridCol w="946661">
                  <a:extLst>
                    <a:ext uri="{9D8B030D-6E8A-4147-A177-3AD203B41FA5}">
                      <a16:colId xmlns:a16="http://schemas.microsoft.com/office/drawing/2014/main" val="3422003135"/>
                    </a:ext>
                  </a:extLst>
                </a:gridCol>
              </a:tblGrid>
              <a:tr h="232560">
                <a:tc rowSpan="4"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2015 год (факт)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2016 год (факт)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2017 год (факт)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2018 год (факт)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926040"/>
                  </a:ext>
                </a:extLst>
              </a:tr>
              <a:tr h="2463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 Light"/>
                        </a:rPr>
                        <a:t> 25 967*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 Light"/>
                        </a:rPr>
                        <a:t> 26 436*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 Light"/>
                        </a:rPr>
                        <a:t>27 632*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 Light"/>
                        </a:rPr>
                        <a:t>29 092*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0532647"/>
                  </a:ext>
                </a:extLst>
              </a:tr>
              <a:tr h="10163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Размер средней заработной платы  (руб.)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Соотношение средней заработной платы  к доходу от трудовой деятельности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Размер средней заработной платы  (руб.)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Соотношение средней заработной платы  к доходу от трудовой деятельности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Размер средней заработной платы  (руб.)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Соотношение средней заработной платы  к доходу от трудовой деятельности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Размер средней заработной платы  (руб.)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Соотношение средней заработной платы  к доходу от трудовой деятельности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6446896"/>
                  </a:ext>
                </a:extLst>
              </a:tr>
              <a:tr h="5543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Целевой показатель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Фактический показатель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1571156"/>
                  </a:ext>
                </a:extLst>
              </a:tr>
              <a:tr h="76992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Врачи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44 725,00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172,20%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45 421,50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171,80%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49 536,70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179,30%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61 290,0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200,00%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210,70%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4952286"/>
                  </a:ext>
                </a:extLst>
              </a:tr>
              <a:tr h="110869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Средний медицинский персонал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28 259,10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108,80%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29 045,20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109,90%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30 269,60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109,50%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33 446,0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115,00%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7005612"/>
                  </a:ext>
                </a:extLst>
              </a:tr>
              <a:tr h="81099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Младший медицинский персонал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19 170,20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73,80%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19 040,50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72,00%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21 351,20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77,30%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30 849,0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106,00%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1392534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A1753EE1-C3C3-449C-A9AF-57A79DE84704}"/>
              </a:ext>
            </a:extLst>
          </p:cNvPr>
          <p:cNvSpPr txBox="1"/>
          <p:nvPr/>
        </p:nvSpPr>
        <p:spPr>
          <a:xfrm>
            <a:off x="471944" y="5897821"/>
            <a:ext cx="10488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* -  среднемесячный доход от трудовой деятельности по Калининградской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1230506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" y="1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9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ФИНАНСИРОВАНИЕ ЗДРАВООХРАНЕНИЯ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" y="6338037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9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5B7B7A-5E5E-4684-99E3-43135DA83457}" type="slidenum"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Министерство здравоохранения Калининградской области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8511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" y="1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ФИНАНСИРОВАНИЕ ЗДРАВООХРАНЕНИЯ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" y="6338037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9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5B7B7A-5E5E-4684-99E3-43135DA83457}" type="slidenum"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Министерство здравоохранения Калининградской области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1497591"/>
              </p:ext>
            </p:extLst>
          </p:nvPr>
        </p:nvGraphicFramePr>
        <p:xfrm>
          <a:off x="734290" y="794594"/>
          <a:ext cx="10723417" cy="27201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06652">
                  <a:extLst>
                    <a:ext uri="{9D8B030D-6E8A-4147-A177-3AD203B41FA5}">
                      <a16:colId xmlns:a16="http://schemas.microsoft.com/office/drawing/2014/main" val="759880282"/>
                    </a:ext>
                  </a:extLst>
                </a:gridCol>
                <a:gridCol w="1363353">
                  <a:extLst>
                    <a:ext uri="{9D8B030D-6E8A-4147-A177-3AD203B41FA5}">
                      <a16:colId xmlns:a16="http://schemas.microsoft.com/office/drawing/2014/main" val="1678232855"/>
                    </a:ext>
                  </a:extLst>
                </a:gridCol>
                <a:gridCol w="1363353">
                  <a:extLst>
                    <a:ext uri="{9D8B030D-6E8A-4147-A177-3AD203B41FA5}">
                      <a16:colId xmlns:a16="http://schemas.microsoft.com/office/drawing/2014/main" val="2465058328"/>
                    </a:ext>
                  </a:extLst>
                </a:gridCol>
                <a:gridCol w="1363353">
                  <a:extLst>
                    <a:ext uri="{9D8B030D-6E8A-4147-A177-3AD203B41FA5}">
                      <a16:colId xmlns:a16="http://schemas.microsoft.com/office/drawing/2014/main" val="1261096778"/>
                    </a:ext>
                  </a:extLst>
                </a:gridCol>
                <a:gridCol w="1363353">
                  <a:extLst>
                    <a:ext uri="{9D8B030D-6E8A-4147-A177-3AD203B41FA5}">
                      <a16:colId xmlns:a16="http://schemas.microsoft.com/office/drawing/2014/main" val="1252930185"/>
                    </a:ext>
                  </a:extLst>
                </a:gridCol>
                <a:gridCol w="1363353">
                  <a:extLst>
                    <a:ext uri="{9D8B030D-6E8A-4147-A177-3AD203B41FA5}">
                      <a16:colId xmlns:a16="http://schemas.microsoft.com/office/drawing/2014/main" val="3227479198"/>
                    </a:ext>
                  </a:extLst>
                </a:gridCol>
              </a:tblGrid>
              <a:tr h="385110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Источник финансового обеспечения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Стоимость территориальной программы государственных гарантий бесплатного оказания гражданам Калининградской области медицинской помощи (млн. руб.)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8934581"/>
                  </a:ext>
                </a:extLst>
              </a:tr>
              <a:tr h="396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2016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2017 год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 от пред. года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2018 год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 от пред. года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6966561"/>
                  </a:ext>
                </a:extLst>
              </a:tr>
              <a:tr h="7446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Средства бюджета области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888,6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1 120,7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126,1%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1 404,8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125,4%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99027276"/>
                  </a:ext>
                </a:extLst>
              </a:tr>
              <a:tr h="6216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Средства ОМС</a:t>
                      </a:r>
                      <a:b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(с учетом сверх базовой программы, с/взноса на ОМС нераб. населения)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9 447,1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9 699,5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102,7%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11 225,1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115,7%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1919555"/>
                  </a:ext>
                </a:extLst>
              </a:tr>
              <a:tr h="5727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ИТОГО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10 335,7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10 820,2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104,7%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12 629,9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116,7%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745744"/>
                  </a:ext>
                </a:extLst>
              </a:tr>
            </a:tbl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906529802"/>
              </p:ext>
            </p:extLst>
          </p:nvPr>
        </p:nvGraphicFramePr>
        <p:xfrm>
          <a:off x="2360025" y="3514789"/>
          <a:ext cx="7741919" cy="2450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879703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" y="1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ФИНАНСИРОВАНИЕ ЗДРАВООХРАНЕНИЯ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" y="6338037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9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5B7B7A-5E5E-4684-99E3-43135DA83457}" type="slidenum"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Министерство здравоохранения Калининградской области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CF05CC-5DD2-4235-9493-AAE4A55B982A}"/>
              </a:ext>
            </a:extLst>
          </p:cNvPr>
          <p:cNvSpPr txBox="1"/>
          <p:nvPr/>
        </p:nvSpPr>
        <p:spPr>
          <a:xfrm>
            <a:off x="4211782" y="1431092"/>
            <a:ext cx="3768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Финансирование отрасли здравоохранения (млн.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7816800"/>
              </p:ext>
            </p:extLst>
          </p:nvPr>
        </p:nvGraphicFramePr>
        <p:xfrm>
          <a:off x="508002" y="1962087"/>
          <a:ext cx="10805933" cy="33211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3498">
                  <a:extLst>
                    <a:ext uri="{9D8B030D-6E8A-4147-A177-3AD203B41FA5}">
                      <a16:colId xmlns:a16="http://schemas.microsoft.com/office/drawing/2014/main" val="759880282"/>
                    </a:ext>
                  </a:extLst>
                </a:gridCol>
                <a:gridCol w="1470487">
                  <a:extLst>
                    <a:ext uri="{9D8B030D-6E8A-4147-A177-3AD203B41FA5}">
                      <a16:colId xmlns:a16="http://schemas.microsoft.com/office/drawing/2014/main" val="1678232855"/>
                    </a:ext>
                  </a:extLst>
                </a:gridCol>
                <a:gridCol w="1470487">
                  <a:extLst>
                    <a:ext uri="{9D8B030D-6E8A-4147-A177-3AD203B41FA5}">
                      <a16:colId xmlns:a16="http://schemas.microsoft.com/office/drawing/2014/main" val="2465058328"/>
                    </a:ext>
                  </a:extLst>
                </a:gridCol>
                <a:gridCol w="1470487">
                  <a:extLst>
                    <a:ext uri="{9D8B030D-6E8A-4147-A177-3AD203B41FA5}">
                      <a16:colId xmlns:a16="http://schemas.microsoft.com/office/drawing/2014/main" val="1261096778"/>
                    </a:ext>
                  </a:extLst>
                </a:gridCol>
                <a:gridCol w="1470487">
                  <a:extLst>
                    <a:ext uri="{9D8B030D-6E8A-4147-A177-3AD203B41FA5}">
                      <a16:colId xmlns:a16="http://schemas.microsoft.com/office/drawing/2014/main" val="1252930185"/>
                    </a:ext>
                  </a:extLst>
                </a:gridCol>
                <a:gridCol w="1470487">
                  <a:extLst>
                    <a:ext uri="{9D8B030D-6E8A-4147-A177-3AD203B41FA5}">
                      <a16:colId xmlns:a16="http://schemas.microsoft.com/office/drawing/2014/main" val="3227479198"/>
                    </a:ext>
                  </a:extLst>
                </a:gridCol>
              </a:tblGrid>
              <a:tr h="4410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Источник финансового обеспечения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2016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2017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 от пред. года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2018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 от пред. года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6966561"/>
                  </a:ext>
                </a:extLst>
              </a:tr>
              <a:tr h="7210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Средства бюджета области </a:t>
                      </a: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(с учетом сверх базовой программы, с/взноса на ОМС нераб. населения)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6 322,1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6 838,7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108,2%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8 078,4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118,1%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99027276"/>
                  </a:ext>
                </a:extLst>
              </a:tr>
              <a:tr h="4410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Средства федерального бюджета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916,1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940,7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102,7%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2 499,9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265,7%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24758926"/>
                  </a:ext>
                </a:extLst>
              </a:tr>
              <a:tr h="7296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Средства ОМС</a:t>
                      </a:r>
                      <a:b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(без учета сверх базовой программы, с/взноса на ОМС нераб. населения)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4 237,6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4 347,1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102,6%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5 578,1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128,1%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1919555"/>
                  </a:ext>
                </a:extLst>
              </a:tr>
              <a:tr h="5853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Средства от предпринимательской и иной приносящий доход деятельности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797,0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797,9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100,1%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993,8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124,6%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80934085"/>
                  </a:ext>
                </a:extLst>
              </a:tr>
              <a:tr h="4028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ИТОГО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12 272,8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12 924,4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105,3%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17 150,2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132,7%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7457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0215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" y="1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ДЛЯ ЗАМЕТОК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" y="6338037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9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5B7B7A-5E5E-4684-99E3-43135DA83457}" type="slidenum"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Министерство здравоохранения Калининградской области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23E6EF4F-5DCC-42DD-AE0E-B3E186D2B683}"/>
              </a:ext>
            </a:extLst>
          </p:cNvPr>
          <p:cNvCxnSpPr/>
          <p:nvPr/>
        </p:nvCxnSpPr>
        <p:spPr>
          <a:xfrm>
            <a:off x="5964383" y="1059874"/>
            <a:ext cx="57496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C3AA929D-78DA-4656-8143-105434FD5195}"/>
              </a:ext>
            </a:extLst>
          </p:cNvPr>
          <p:cNvCxnSpPr/>
          <p:nvPr/>
        </p:nvCxnSpPr>
        <p:spPr>
          <a:xfrm>
            <a:off x="5971310" y="1433945"/>
            <a:ext cx="57496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2334A9B4-C5BD-41E6-BBEE-85593B3D34FC}"/>
              </a:ext>
            </a:extLst>
          </p:cNvPr>
          <p:cNvCxnSpPr/>
          <p:nvPr/>
        </p:nvCxnSpPr>
        <p:spPr>
          <a:xfrm>
            <a:off x="5964383" y="1801090"/>
            <a:ext cx="57496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54267426-D9C3-41BF-A8C3-62B899396990}"/>
              </a:ext>
            </a:extLst>
          </p:cNvPr>
          <p:cNvCxnSpPr/>
          <p:nvPr/>
        </p:nvCxnSpPr>
        <p:spPr>
          <a:xfrm>
            <a:off x="5971310" y="2195944"/>
            <a:ext cx="57496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EEF199F6-E659-48F6-8070-366A1BF06A25}"/>
              </a:ext>
            </a:extLst>
          </p:cNvPr>
          <p:cNvCxnSpPr/>
          <p:nvPr/>
        </p:nvCxnSpPr>
        <p:spPr>
          <a:xfrm>
            <a:off x="5971310" y="2570017"/>
            <a:ext cx="57496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53190D72-3EF3-49E6-99D2-A51EF6F2AB34}"/>
              </a:ext>
            </a:extLst>
          </p:cNvPr>
          <p:cNvCxnSpPr/>
          <p:nvPr/>
        </p:nvCxnSpPr>
        <p:spPr>
          <a:xfrm>
            <a:off x="5971310" y="2964872"/>
            <a:ext cx="57496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374D4159-965B-4929-8795-AA111A63FF18}"/>
              </a:ext>
            </a:extLst>
          </p:cNvPr>
          <p:cNvCxnSpPr/>
          <p:nvPr/>
        </p:nvCxnSpPr>
        <p:spPr>
          <a:xfrm>
            <a:off x="5964383" y="3359727"/>
            <a:ext cx="57496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B3DDF0D4-590D-4378-8BFA-8AB204BC5023}"/>
              </a:ext>
            </a:extLst>
          </p:cNvPr>
          <p:cNvCxnSpPr/>
          <p:nvPr/>
        </p:nvCxnSpPr>
        <p:spPr>
          <a:xfrm>
            <a:off x="5971310" y="3775364"/>
            <a:ext cx="57496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F5293F51-F96D-47C2-B8E7-07EE6CD8150A}"/>
              </a:ext>
            </a:extLst>
          </p:cNvPr>
          <p:cNvCxnSpPr/>
          <p:nvPr/>
        </p:nvCxnSpPr>
        <p:spPr>
          <a:xfrm>
            <a:off x="5971310" y="4156364"/>
            <a:ext cx="57496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39C2E6C5-10EB-4FE9-BBDC-07FFB4712AFB}"/>
              </a:ext>
            </a:extLst>
          </p:cNvPr>
          <p:cNvCxnSpPr/>
          <p:nvPr/>
        </p:nvCxnSpPr>
        <p:spPr>
          <a:xfrm>
            <a:off x="5971310" y="4585855"/>
            <a:ext cx="57496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52D27CD5-98ED-4901-99E1-0B488D9F4F5A}"/>
              </a:ext>
            </a:extLst>
          </p:cNvPr>
          <p:cNvCxnSpPr/>
          <p:nvPr/>
        </p:nvCxnSpPr>
        <p:spPr>
          <a:xfrm>
            <a:off x="5971310" y="4987637"/>
            <a:ext cx="57496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34572271-A2A6-4750-B10F-D3E90730C576}"/>
              </a:ext>
            </a:extLst>
          </p:cNvPr>
          <p:cNvCxnSpPr/>
          <p:nvPr/>
        </p:nvCxnSpPr>
        <p:spPr>
          <a:xfrm>
            <a:off x="5971310" y="5437909"/>
            <a:ext cx="57496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9C8A7A7F-3B42-4A0C-B806-E0E478D89B61}"/>
              </a:ext>
            </a:extLst>
          </p:cNvPr>
          <p:cNvCxnSpPr/>
          <p:nvPr/>
        </p:nvCxnSpPr>
        <p:spPr>
          <a:xfrm>
            <a:off x="5964383" y="5846618"/>
            <a:ext cx="57496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0059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" y="1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ДИНАМИКА ОСНОВНЫХ ДЕМОГРАФИЧЕСКИХ ПОКАЗАТЕЛЕЙ ЗА 2013 – 2018 ГОДЫ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" y="6338037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9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5B7B7A-5E5E-4684-99E3-43135DA83457}" type="slidenum"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Министерство здравоохранения Калининградской области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D089722-8C20-4D79-B794-BEC4F8BA6E06}"/>
              </a:ext>
            </a:extLst>
          </p:cNvPr>
          <p:cNvSpPr txBox="1">
            <a:spLocks/>
          </p:cNvSpPr>
          <p:nvPr/>
        </p:nvSpPr>
        <p:spPr>
          <a:xfrm>
            <a:off x="563343" y="355601"/>
            <a:ext cx="4699748" cy="6863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Общая смертность (на 1000 населения)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-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6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,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8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% </a:t>
            </a:r>
          </a:p>
        </p:txBody>
      </p:sp>
      <p:grpSp>
        <p:nvGrpSpPr>
          <p:cNvPr id="25" name="Группа 24"/>
          <p:cNvGrpSpPr/>
          <p:nvPr/>
        </p:nvGrpSpPr>
        <p:grpSpPr>
          <a:xfrm>
            <a:off x="850392" y="864472"/>
            <a:ext cx="4078224" cy="1110632"/>
            <a:chOff x="2350093" y="817162"/>
            <a:chExt cx="8152060" cy="2092025"/>
          </a:xfrm>
        </p:grpSpPr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6F7AACE1-7930-4E20-A9BA-B35811B976DA}"/>
                </a:ext>
              </a:extLst>
            </p:cNvPr>
            <p:cNvCxnSpPr>
              <a:cxnSpLocks/>
            </p:cNvCxnSpPr>
            <p:nvPr/>
          </p:nvCxnSpPr>
          <p:spPr>
            <a:xfrm>
              <a:off x="10476023" y="817162"/>
              <a:ext cx="26130" cy="2092025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sm" len="sm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F120CF41-EB54-46DF-AD71-2338F1DD08E4}"/>
                </a:ext>
              </a:extLst>
            </p:cNvPr>
            <p:cNvGrpSpPr/>
            <p:nvPr/>
          </p:nvGrpSpPr>
          <p:grpSpPr>
            <a:xfrm>
              <a:off x="2350093" y="817162"/>
              <a:ext cx="8152060" cy="447617"/>
              <a:chOff x="962097" y="955448"/>
              <a:chExt cx="4007646" cy="479533"/>
            </a:xfrm>
          </p:grpSpPr>
          <p:cxnSp>
            <p:nvCxnSpPr>
              <p:cNvPr id="3" name="Прямая соединительная линия 2">
                <a:extLst>
                  <a:ext uri="{FF2B5EF4-FFF2-40B4-BE49-F238E27FC236}">
                    <a16:creationId xmlns:a16="http://schemas.microsoft.com/office/drawing/2014/main" id="{033EB650-34AF-4B36-8601-52F852096E40}"/>
                  </a:ext>
                </a:extLst>
              </p:cNvPr>
              <p:cNvCxnSpPr/>
              <p:nvPr/>
            </p:nvCxnSpPr>
            <p:spPr>
              <a:xfrm flipH="1" flipV="1">
                <a:off x="962097" y="955448"/>
                <a:ext cx="0" cy="479533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Прямая соединительная линия 8">
                <a:extLst>
                  <a:ext uri="{FF2B5EF4-FFF2-40B4-BE49-F238E27FC236}">
                    <a16:creationId xmlns:a16="http://schemas.microsoft.com/office/drawing/2014/main" id="{E35FA693-C8AD-423D-8781-E664518F5D1A}"/>
                  </a:ext>
                </a:extLst>
              </p:cNvPr>
              <p:cNvCxnSpPr/>
              <p:nvPr/>
            </p:nvCxnSpPr>
            <p:spPr>
              <a:xfrm>
                <a:off x="962097" y="955448"/>
                <a:ext cx="4007646" cy="1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BBBB8814-8B28-4897-A837-08BC979B92AB}"/>
              </a:ext>
            </a:extLst>
          </p:cNvPr>
          <p:cNvSpPr txBox="1">
            <a:spLocks/>
          </p:cNvSpPr>
          <p:nvPr/>
        </p:nvSpPr>
        <p:spPr>
          <a:xfrm>
            <a:off x="4126255" y="449159"/>
            <a:ext cx="9386029" cy="59282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prstClr val="black"/>
                </a:solidFill>
                <a:latin typeface="Calibri Light" panose="020F0302020204030204"/>
              </a:rPr>
              <a:t>Смертность населения в трудоспособном возрасте (на 100 тыс. населения соответствующего возраста)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prstClr val="black"/>
                </a:solidFill>
                <a:latin typeface="Calibri Light" panose="020F0302020204030204"/>
              </a:rPr>
              <a:t>-</a:t>
            </a:r>
            <a:r>
              <a:rPr lang="en-US" sz="1200" dirty="0">
                <a:solidFill>
                  <a:prstClr val="black"/>
                </a:solidFill>
                <a:latin typeface="Calibri Light" panose="020F0302020204030204"/>
              </a:rPr>
              <a:t>15</a:t>
            </a:r>
            <a:r>
              <a:rPr lang="ru-RU" sz="1200" dirty="0">
                <a:solidFill>
                  <a:prstClr val="black"/>
                </a:solidFill>
                <a:latin typeface="Calibri Light" panose="020F0302020204030204"/>
              </a:rPr>
              <a:t>,</a:t>
            </a:r>
            <a:r>
              <a:rPr lang="en-US" sz="1200" dirty="0">
                <a:solidFill>
                  <a:prstClr val="black"/>
                </a:solidFill>
                <a:latin typeface="Calibri Light" panose="020F0302020204030204"/>
              </a:rPr>
              <a:t>5</a:t>
            </a:r>
            <a:r>
              <a:rPr lang="ru-RU" sz="1200" dirty="0">
                <a:solidFill>
                  <a:prstClr val="black"/>
                </a:solidFill>
                <a:latin typeface="Calibri Light" panose="020F0302020204030204"/>
              </a:rPr>
              <a:t>%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6656833" y="935396"/>
            <a:ext cx="4919473" cy="529261"/>
            <a:chOff x="1862418" y="3747752"/>
            <a:chExt cx="8980909" cy="573202"/>
          </a:xfrm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AA4CDB6A-205B-4AE5-BBE8-570735D95CAC}"/>
                </a:ext>
              </a:extLst>
            </p:cNvPr>
            <p:cNvGrpSpPr/>
            <p:nvPr/>
          </p:nvGrpSpPr>
          <p:grpSpPr>
            <a:xfrm>
              <a:off x="1862418" y="3747752"/>
              <a:ext cx="8980909" cy="328044"/>
              <a:chOff x="894229" y="955449"/>
              <a:chExt cx="4095575" cy="567197"/>
            </a:xfrm>
          </p:grpSpPr>
          <p:cxnSp>
            <p:nvCxnSpPr>
              <p:cNvPr id="22" name="Прямая соединительная линия 21">
                <a:extLst>
                  <a:ext uri="{FF2B5EF4-FFF2-40B4-BE49-F238E27FC236}">
                    <a16:creationId xmlns:a16="http://schemas.microsoft.com/office/drawing/2014/main" id="{D2569B24-9E77-41EC-979E-4C7DBE700491}"/>
                  </a:ext>
                </a:extLst>
              </p:cNvPr>
              <p:cNvCxnSpPr/>
              <p:nvPr/>
            </p:nvCxnSpPr>
            <p:spPr>
              <a:xfrm flipV="1">
                <a:off x="894229" y="955451"/>
                <a:ext cx="1" cy="567195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>
                <a:extLst>
                  <a:ext uri="{FF2B5EF4-FFF2-40B4-BE49-F238E27FC236}">
                    <a16:creationId xmlns:a16="http://schemas.microsoft.com/office/drawing/2014/main" id="{6CABB83C-AE98-4BFF-B442-80E48FBD7A45}"/>
                  </a:ext>
                </a:extLst>
              </p:cNvPr>
              <p:cNvCxnSpPr/>
              <p:nvPr/>
            </p:nvCxnSpPr>
            <p:spPr>
              <a:xfrm>
                <a:off x="894229" y="955449"/>
                <a:ext cx="4095575" cy="0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id="{AA6CE504-9529-4528-BDD7-985D38D38F48}"/>
                </a:ext>
              </a:extLst>
            </p:cNvPr>
            <p:cNvCxnSpPr>
              <a:cxnSpLocks/>
            </p:cNvCxnSpPr>
            <p:nvPr/>
          </p:nvCxnSpPr>
          <p:spPr>
            <a:xfrm>
              <a:off x="10843327" y="3747752"/>
              <a:ext cx="0" cy="573202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sm" len="sm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BD089722-8C20-4D79-B794-BEC4F8BA6E06}"/>
              </a:ext>
            </a:extLst>
          </p:cNvPr>
          <p:cNvSpPr txBox="1">
            <a:spLocks/>
          </p:cNvSpPr>
          <p:nvPr/>
        </p:nvSpPr>
        <p:spPr>
          <a:xfrm>
            <a:off x="2608508" y="3094727"/>
            <a:ext cx="7007703" cy="59528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ru-RU" sz="1200" dirty="0">
                <a:solidFill>
                  <a:prstClr val="black"/>
                </a:solidFill>
              </a:rPr>
              <a:t>Динамика показателя общей смертности  (на 1000 населения) по месяцам 2017 и 2018 гг.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3194893156"/>
              </p:ext>
            </p:extLst>
          </p:nvPr>
        </p:nvGraphicFramePr>
        <p:xfrm>
          <a:off x="850392" y="3690012"/>
          <a:ext cx="10725914" cy="2400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1056651130"/>
              </p:ext>
            </p:extLst>
          </p:nvPr>
        </p:nvGraphicFramePr>
        <p:xfrm>
          <a:off x="147144" y="864472"/>
          <a:ext cx="5434507" cy="2634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9" name="Диаграмма 28"/>
          <p:cNvGraphicFramePr/>
          <p:nvPr>
            <p:extLst>
              <p:ext uri="{D42A27DB-BD31-4B8C-83A1-F6EECF244321}">
                <p14:modId xmlns:p14="http://schemas.microsoft.com/office/powerpoint/2010/main" val="2267903756"/>
              </p:ext>
            </p:extLst>
          </p:nvPr>
        </p:nvGraphicFramePr>
        <p:xfrm>
          <a:off x="5720008" y="935398"/>
          <a:ext cx="6471993" cy="2159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27413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" y="1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9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ОХРАНА МАТЕРИНСТВА И ДЕТСТВА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" y="6338037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9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5B7B7A-5E5E-4684-99E3-43135DA83457}" type="slidenum"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Министерство здравоохранения Калининградской области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899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" y="1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prstClr val="white"/>
                </a:solidFill>
                <a:latin typeface="Calibri" panose="020F0502020204030204"/>
              </a:rPr>
              <a:t>СИСТЕМА ОХРАНЫ МАТЕРИНСТВА И ДЕТСТВА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" y="6338037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9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5B7B7A-5E5E-4684-99E3-43135DA83457}" type="slidenum"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Министерство здравоохранения Калининградской области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D089722-8C20-4D79-B794-BEC4F8BA6E06}"/>
              </a:ext>
            </a:extLst>
          </p:cNvPr>
          <p:cNvSpPr txBox="1">
            <a:spLocks/>
          </p:cNvSpPr>
          <p:nvPr/>
        </p:nvSpPr>
        <p:spPr>
          <a:xfrm>
            <a:off x="680902" y="588330"/>
            <a:ext cx="4269725" cy="5999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Младенческая смертность (на 1000 родившихся живыми)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-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31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,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8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% 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873058" y="853447"/>
            <a:ext cx="4188823" cy="1032426"/>
            <a:chOff x="900546" y="1149459"/>
            <a:chExt cx="4188822" cy="1032426"/>
          </a:xfrm>
        </p:grpSpPr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6F7AACE1-7930-4E20-A9BA-B35811B976DA}"/>
                </a:ext>
              </a:extLst>
            </p:cNvPr>
            <p:cNvCxnSpPr>
              <a:cxnSpLocks/>
            </p:cNvCxnSpPr>
            <p:nvPr/>
          </p:nvCxnSpPr>
          <p:spPr>
            <a:xfrm>
              <a:off x="5089368" y="1149459"/>
              <a:ext cx="0" cy="1032426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sm" len="sm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F120CF41-EB54-46DF-AD71-2338F1DD08E4}"/>
                </a:ext>
              </a:extLst>
            </p:cNvPr>
            <p:cNvGrpSpPr/>
            <p:nvPr/>
          </p:nvGrpSpPr>
          <p:grpSpPr>
            <a:xfrm>
              <a:off x="900546" y="1149459"/>
              <a:ext cx="4188822" cy="577055"/>
              <a:chOff x="894229" y="955449"/>
              <a:chExt cx="4074960" cy="711986"/>
            </a:xfrm>
          </p:grpSpPr>
          <p:cxnSp>
            <p:nvCxnSpPr>
              <p:cNvPr id="3" name="Прямая соединительная линия 2">
                <a:extLst>
                  <a:ext uri="{FF2B5EF4-FFF2-40B4-BE49-F238E27FC236}">
                    <a16:creationId xmlns:a16="http://schemas.microsoft.com/office/drawing/2014/main" id="{033EB650-34AF-4B36-8601-52F852096E40}"/>
                  </a:ext>
                </a:extLst>
              </p:cNvPr>
              <p:cNvCxnSpPr/>
              <p:nvPr/>
            </p:nvCxnSpPr>
            <p:spPr>
              <a:xfrm flipV="1">
                <a:off x="894229" y="955449"/>
                <a:ext cx="0" cy="711986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Прямая соединительная линия 8">
                <a:extLst>
                  <a:ext uri="{FF2B5EF4-FFF2-40B4-BE49-F238E27FC236}">
                    <a16:creationId xmlns:a16="http://schemas.microsoft.com/office/drawing/2014/main" id="{E35FA693-C8AD-423D-8781-E664518F5D1A}"/>
                  </a:ext>
                </a:extLst>
              </p:cNvPr>
              <p:cNvCxnSpPr/>
              <p:nvPr/>
            </p:nvCxnSpPr>
            <p:spPr>
              <a:xfrm>
                <a:off x="894229" y="955449"/>
                <a:ext cx="4074960" cy="0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BBBB8814-8B28-4897-A837-08BC979B92AB}"/>
              </a:ext>
            </a:extLst>
          </p:cNvPr>
          <p:cNvSpPr txBox="1">
            <a:spLocks/>
          </p:cNvSpPr>
          <p:nvPr/>
        </p:nvSpPr>
        <p:spPr>
          <a:xfrm>
            <a:off x="256152" y="3729548"/>
            <a:ext cx="5119223" cy="4117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Динамика числа абортов в Калининградской области  (абсолютное</a:t>
            </a:r>
            <a:r>
              <a:rPr kumimoji="0" lang="ru-RU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число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)</a:t>
            </a: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E1527803-871E-4504-A4C2-E9DC8A890456}"/>
              </a:ext>
            </a:extLst>
          </p:cNvPr>
          <p:cNvSpPr txBox="1">
            <a:spLocks/>
          </p:cNvSpPr>
          <p:nvPr/>
        </p:nvSpPr>
        <p:spPr>
          <a:xfrm>
            <a:off x="6780416" y="425949"/>
            <a:ext cx="4269725" cy="5999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Материнская смертность (на 100 тыс. родившихся живыми)</a:t>
            </a:r>
          </a:p>
        </p:txBody>
      </p:sp>
      <p:sp>
        <p:nvSpPr>
          <p:cNvPr id="29" name="Заголовок 1">
            <a:extLst>
              <a:ext uri="{FF2B5EF4-FFF2-40B4-BE49-F238E27FC236}">
                <a16:creationId xmlns:a16="http://schemas.microsoft.com/office/drawing/2014/main" id="{4FAF354E-80BF-4371-91E7-B04F5383DB2A}"/>
              </a:ext>
            </a:extLst>
          </p:cNvPr>
          <p:cNvSpPr txBox="1">
            <a:spLocks/>
          </p:cNvSpPr>
          <p:nvPr/>
        </p:nvSpPr>
        <p:spPr>
          <a:xfrm>
            <a:off x="6568771" y="3509810"/>
            <a:ext cx="4693012" cy="4117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prstClr val="black"/>
                </a:solidFill>
                <a:latin typeface="Calibri Light" panose="020F0302020204030204"/>
              </a:rPr>
              <a:t>Число родов после ЭКО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1489782498"/>
              </p:ext>
            </p:extLst>
          </p:nvPr>
        </p:nvGraphicFramePr>
        <p:xfrm>
          <a:off x="190501" y="951783"/>
          <a:ext cx="5571032" cy="2836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48980042"/>
              </p:ext>
            </p:extLst>
          </p:nvPr>
        </p:nvGraphicFramePr>
        <p:xfrm>
          <a:off x="6270973" y="988199"/>
          <a:ext cx="5288607" cy="27965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1470022472"/>
              </p:ext>
            </p:extLst>
          </p:nvPr>
        </p:nvGraphicFramePr>
        <p:xfrm>
          <a:off x="190501" y="4037538"/>
          <a:ext cx="5491667" cy="2088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273712258"/>
              </p:ext>
            </p:extLst>
          </p:nvPr>
        </p:nvGraphicFramePr>
        <p:xfrm>
          <a:off x="6203739" y="3729548"/>
          <a:ext cx="5318659" cy="2389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49786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11DB38F-B4C5-4A94-831E-F58913B7D836}"/>
              </a:ext>
            </a:extLst>
          </p:cNvPr>
          <p:cNvSpPr/>
          <p:nvPr/>
        </p:nvSpPr>
        <p:spPr>
          <a:xfrm>
            <a:off x="1" y="6338037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9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5B7B7A-5E5E-4684-99E3-43135DA83457}" type="slidenum"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Министерство здравоохранения Калининградской области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8CEF2C0-F69C-4A4E-98D9-0BE63D994639}"/>
              </a:ext>
            </a:extLst>
          </p:cNvPr>
          <p:cNvSpPr/>
          <p:nvPr/>
        </p:nvSpPr>
        <p:spPr>
          <a:xfrm>
            <a:off x="2" y="1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9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СМЕРТНОСТЬ ОТ ОСНОВНЫХ ПРИЧИН </a:t>
            </a:r>
          </a:p>
        </p:txBody>
      </p:sp>
    </p:spTree>
    <p:extLst>
      <p:ext uri="{BB962C8B-B14F-4D97-AF65-F5344CB8AC3E}">
        <p14:creationId xmlns:p14="http://schemas.microsoft.com/office/powerpoint/2010/main" val="469423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" y="1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СМЕРТНОСТЬ ОТ ОСНОВНЫХ ПРИЧИН В 2013 - 2018 ГОДАХ 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" y="6338037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9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5B7B7A-5E5E-4684-99E3-43135DA83457}" type="slidenum"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Министерство здравоохранения Калининградской области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D089722-8C20-4D79-B794-BEC4F8BA6E06}"/>
              </a:ext>
            </a:extLst>
          </p:cNvPr>
          <p:cNvSpPr txBox="1">
            <a:spLocks/>
          </p:cNvSpPr>
          <p:nvPr/>
        </p:nvSpPr>
        <p:spPr>
          <a:xfrm>
            <a:off x="360225" y="588330"/>
            <a:ext cx="5105387" cy="51407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prstClr val="black"/>
                </a:solidFill>
                <a:latin typeface="Calibri Light" panose="020F0302020204030204"/>
              </a:rPr>
              <a:t>Смертность от болезней системы кровообращения (на 100 тыс. населения)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- 2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7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,5% 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6F7AACE1-7930-4E20-A9BA-B35811B976DA}"/>
              </a:ext>
            </a:extLst>
          </p:cNvPr>
          <p:cNvCxnSpPr>
            <a:cxnSpLocks/>
          </p:cNvCxnSpPr>
          <p:nvPr/>
        </p:nvCxnSpPr>
        <p:spPr>
          <a:xfrm>
            <a:off x="5010959" y="1056069"/>
            <a:ext cx="3848" cy="509497"/>
          </a:xfrm>
          <a:prstGeom prst="line">
            <a:avLst/>
          </a:prstGeom>
          <a:ln>
            <a:solidFill>
              <a:srgbClr val="FF0000"/>
            </a:solidFill>
            <a:prstDash val="dash"/>
            <a:headEnd type="none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F120CF41-EB54-46DF-AD71-2338F1DD08E4}"/>
              </a:ext>
            </a:extLst>
          </p:cNvPr>
          <p:cNvGrpSpPr/>
          <p:nvPr/>
        </p:nvGrpSpPr>
        <p:grpSpPr>
          <a:xfrm>
            <a:off x="932689" y="1056067"/>
            <a:ext cx="4078271" cy="149042"/>
            <a:chOff x="894229" y="948637"/>
            <a:chExt cx="3994626" cy="718798"/>
          </a:xfrm>
        </p:grpSpPr>
        <p:cxnSp>
          <p:nvCxnSpPr>
            <p:cNvPr id="3" name="Прямая соединительная линия 2">
              <a:extLst>
                <a:ext uri="{FF2B5EF4-FFF2-40B4-BE49-F238E27FC236}">
                  <a16:creationId xmlns:a16="http://schemas.microsoft.com/office/drawing/2014/main" id="{033EB650-34AF-4B36-8601-52F852096E40}"/>
                </a:ext>
              </a:extLst>
            </p:cNvPr>
            <p:cNvCxnSpPr/>
            <p:nvPr/>
          </p:nvCxnSpPr>
          <p:spPr>
            <a:xfrm flipV="1">
              <a:off x="894229" y="955449"/>
              <a:ext cx="0" cy="711986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E35FA693-C8AD-423D-8781-E664518F5D1A}"/>
                </a:ext>
              </a:extLst>
            </p:cNvPr>
            <p:cNvCxnSpPr/>
            <p:nvPr/>
          </p:nvCxnSpPr>
          <p:spPr>
            <a:xfrm flipV="1">
              <a:off x="894229" y="948637"/>
              <a:ext cx="3994626" cy="6819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BBBB8814-8B28-4897-A837-08BC979B92AB}"/>
              </a:ext>
            </a:extLst>
          </p:cNvPr>
          <p:cNvSpPr txBox="1">
            <a:spLocks/>
          </p:cNvSpPr>
          <p:nvPr/>
        </p:nvSpPr>
        <p:spPr>
          <a:xfrm>
            <a:off x="256317" y="3588610"/>
            <a:ext cx="5313211" cy="4117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prstClr val="black"/>
                </a:solidFill>
                <a:latin typeface="Calibri Light" panose="020F0302020204030204"/>
              </a:rPr>
              <a:t>Смертность от туберкулеза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(на 100 тыс. населения)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в 2,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3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раза</a:t>
            </a: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E1527803-871E-4504-A4C2-E9DC8A890456}"/>
              </a:ext>
            </a:extLst>
          </p:cNvPr>
          <p:cNvSpPr txBox="1">
            <a:spLocks/>
          </p:cNvSpPr>
          <p:nvPr/>
        </p:nvSpPr>
        <p:spPr>
          <a:xfrm>
            <a:off x="6767954" y="556481"/>
            <a:ext cx="4269725" cy="5999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prstClr val="black"/>
                </a:solidFill>
                <a:latin typeface="Calibri Light" panose="020F0302020204030204"/>
              </a:rPr>
              <a:t>Смертность от новообразований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(на 100 тыс. населения)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Calibri Light" panose="020F0302020204030204"/>
              </a:rPr>
              <a:t>- 2</a:t>
            </a:r>
            <a:r>
              <a:rPr lang="ru-RU" sz="1200" dirty="0">
                <a:solidFill>
                  <a:prstClr val="black"/>
                </a:solidFill>
                <a:latin typeface="Calibri Light" panose="020F0302020204030204"/>
              </a:rPr>
              <a:t>,</a:t>
            </a:r>
            <a:r>
              <a:rPr lang="en-US" sz="1200" dirty="0">
                <a:solidFill>
                  <a:prstClr val="black"/>
                </a:solidFill>
                <a:latin typeface="Calibri Light" panose="020F0302020204030204"/>
              </a:rPr>
              <a:t>0</a:t>
            </a:r>
            <a:r>
              <a:rPr lang="ru-RU" sz="1200" dirty="0">
                <a:solidFill>
                  <a:prstClr val="black"/>
                </a:solidFill>
                <a:latin typeface="Calibri Light" panose="020F0302020204030204"/>
              </a:rPr>
              <a:t>%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4449745E-6EA6-43AC-A159-8112BFFC2D76}"/>
              </a:ext>
            </a:extLst>
          </p:cNvPr>
          <p:cNvCxnSpPr>
            <a:cxnSpLocks/>
          </p:cNvCxnSpPr>
          <p:nvPr/>
        </p:nvCxnSpPr>
        <p:spPr>
          <a:xfrm>
            <a:off x="5120640" y="4022223"/>
            <a:ext cx="4264" cy="982247"/>
          </a:xfrm>
          <a:prstGeom prst="line">
            <a:avLst/>
          </a:prstGeom>
          <a:ln>
            <a:solidFill>
              <a:srgbClr val="FF0000"/>
            </a:solidFill>
            <a:prstDash val="dash"/>
            <a:headEnd type="none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A1765510-3270-4EC4-904B-D4B676FDCF29}"/>
              </a:ext>
            </a:extLst>
          </p:cNvPr>
          <p:cNvGrpSpPr/>
          <p:nvPr/>
        </p:nvGrpSpPr>
        <p:grpSpPr>
          <a:xfrm>
            <a:off x="1060704" y="3984806"/>
            <a:ext cx="4059936" cy="390646"/>
            <a:chOff x="950924" y="955449"/>
            <a:chExt cx="3968745" cy="566691"/>
          </a:xfrm>
        </p:grpSpPr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602EEE74-AE33-407B-9610-DE19EDB50A5F}"/>
                </a:ext>
              </a:extLst>
            </p:cNvPr>
            <p:cNvCxnSpPr/>
            <p:nvPr/>
          </p:nvCxnSpPr>
          <p:spPr>
            <a:xfrm flipH="1" flipV="1">
              <a:off x="950924" y="955449"/>
              <a:ext cx="5035" cy="566691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FDF603F0-453B-4950-97D3-CEF54096DA51}"/>
                </a:ext>
              </a:extLst>
            </p:cNvPr>
            <p:cNvCxnSpPr/>
            <p:nvPr/>
          </p:nvCxnSpPr>
          <p:spPr>
            <a:xfrm flipV="1">
              <a:off x="950924" y="972178"/>
              <a:ext cx="3968745" cy="3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9021EA40-388E-4F29-99EC-9B003E207F40}"/>
              </a:ext>
            </a:extLst>
          </p:cNvPr>
          <p:cNvGrpSpPr/>
          <p:nvPr/>
        </p:nvGrpSpPr>
        <p:grpSpPr>
          <a:xfrm>
            <a:off x="6560127" y="1056070"/>
            <a:ext cx="4512811" cy="601283"/>
            <a:chOff x="894227" y="952877"/>
            <a:chExt cx="3995737" cy="616236"/>
          </a:xfrm>
        </p:grpSpPr>
        <p:cxnSp>
          <p:nvCxnSpPr>
            <p:cNvPr id="36" name="Прямая соединительная линия 35">
              <a:extLst>
                <a:ext uri="{FF2B5EF4-FFF2-40B4-BE49-F238E27FC236}">
                  <a16:creationId xmlns:a16="http://schemas.microsoft.com/office/drawing/2014/main" id="{E9030447-9B7E-4D50-94AC-24DC5B5ED4E2}"/>
                </a:ext>
              </a:extLst>
            </p:cNvPr>
            <p:cNvCxnSpPr/>
            <p:nvPr/>
          </p:nvCxnSpPr>
          <p:spPr>
            <a:xfrm flipV="1">
              <a:off x="894227" y="955450"/>
              <a:ext cx="2" cy="613663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id="{ECF2404D-6E93-4788-930D-97C9A01F6617}"/>
                </a:ext>
              </a:extLst>
            </p:cNvPr>
            <p:cNvCxnSpPr/>
            <p:nvPr/>
          </p:nvCxnSpPr>
          <p:spPr>
            <a:xfrm flipV="1">
              <a:off x="894229" y="952877"/>
              <a:ext cx="3995735" cy="2572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5C639A62-A537-4013-A1C2-68556D050142}"/>
              </a:ext>
            </a:extLst>
          </p:cNvPr>
          <p:cNvCxnSpPr>
            <a:cxnSpLocks/>
          </p:cNvCxnSpPr>
          <p:nvPr/>
        </p:nvCxnSpPr>
        <p:spPr>
          <a:xfrm>
            <a:off x="11072937" y="1056069"/>
            <a:ext cx="0" cy="754445"/>
          </a:xfrm>
          <a:prstGeom prst="line">
            <a:avLst/>
          </a:prstGeom>
          <a:ln>
            <a:solidFill>
              <a:srgbClr val="FF0000"/>
            </a:solidFill>
            <a:prstDash val="dash"/>
            <a:headEnd type="none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Заголовок 1">
            <a:extLst>
              <a:ext uri="{FF2B5EF4-FFF2-40B4-BE49-F238E27FC236}">
                <a16:creationId xmlns:a16="http://schemas.microsoft.com/office/drawing/2014/main" id="{D15A4891-DD26-42AC-B93A-DCE08CE24FF3}"/>
              </a:ext>
            </a:extLst>
          </p:cNvPr>
          <p:cNvSpPr txBox="1">
            <a:spLocks/>
          </p:cNvSpPr>
          <p:nvPr/>
        </p:nvSpPr>
        <p:spPr>
          <a:xfrm>
            <a:off x="6350665" y="3422251"/>
            <a:ext cx="5314131" cy="5999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prstClr val="black"/>
                </a:solidFill>
                <a:latin typeface="Calibri Light" panose="020F0302020204030204"/>
              </a:rPr>
              <a:t>Смертность от дорожно-транспортных происшествий (на 100 тыс. населения)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BBCE074A-0062-454F-AD8C-A13D2BF829F3}"/>
              </a:ext>
            </a:extLst>
          </p:cNvPr>
          <p:cNvGrpSpPr/>
          <p:nvPr/>
        </p:nvGrpSpPr>
        <p:grpSpPr>
          <a:xfrm>
            <a:off x="6560127" y="3887673"/>
            <a:ext cx="4540955" cy="732726"/>
            <a:chOff x="894229" y="955445"/>
            <a:chExt cx="4013645" cy="711984"/>
          </a:xfrm>
        </p:grpSpPr>
        <p:cxnSp>
          <p:nvCxnSpPr>
            <p:cNvPr id="43" name="Прямая соединительная линия 42">
              <a:extLst>
                <a:ext uri="{FF2B5EF4-FFF2-40B4-BE49-F238E27FC236}">
                  <a16:creationId xmlns:a16="http://schemas.microsoft.com/office/drawing/2014/main" id="{B55FD57F-A412-416D-B6A1-3936590E8EBB}"/>
                </a:ext>
              </a:extLst>
            </p:cNvPr>
            <p:cNvCxnSpPr/>
            <p:nvPr/>
          </p:nvCxnSpPr>
          <p:spPr>
            <a:xfrm flipV="1">
              <a:off x="894229" y="955449"/>
              <a:ext cx="0" cy="711986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>
              <a:extLst>
                <a:ext uri="{FF2B5EF4-FFF2-40B4-BE49-F238E27FC236}">
                  <a16:creationId xmlns:a16="http://schemas.microsoft.com/office/drawing/2014/main" id="{6BF529DA-7CB0-4F78-90FD-59B01AE0813E}"/>
                </a:ext>
              </a:extLst>
            </p:cNvPr>
            <p:cNvCxnSpPr/>
            <p:nvPr/>
          </p:nvCxnSpPr>
          <p:spPr>
            <a:xfrm>
              <a:off x="894229" y="955449"/>
              <a:ext cx="4013645" cy="8894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5D8B0CD6-4CFE-4D01-A312-A25043A5D7A1}"/>
              </a:ext>
            </a:extLst>
          </p:cNvPr>
          <p:cNvCxnSpPr>
            <a:cxnSpLocks/>
          </p:cNvCxnSpPr>
          <p:nvPr/>
        </p:nvCxnSpPr>
        <p:spPr>
          <a:xfrm>
            <a:off x="11101081" y="3905511"/>
            <a:ext cx="0" cy="686706"/>
          </a:xfrm>
          <a:prstGeom prst="line">
            <a:avLst/>
          </a:prstGeom>
          <a:ln>
            <a:solidFill>
              <a:srgbClr val="FF0000"/>
            </a:solidFill>
            <a:prstDash val="dash"/>
            <a:headEnd type="none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27538616"/>
              </p:ext>
            </p:extLst>
          </p:nvPr>
        </p:nvGraphicFramePr>
        <p:xfrm>
          <a:off x="180942" y="1102407"/>
          <a:ext cx="5501223" cy="2734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9" name="Диаграмма 28"/>
          <p:cNvGraphicFramePr/>
          <p:nvPr>
            <p:extLst>
              <p:ext uri="{D42A27DB-BD31-4B8C-83A1-F6EECF244321}">
                <p14:modId xmlns:p14="http://schemas.microsoft.com/office/powerpoint/2010/main" val="3913350728"/>
              </p:ext>
            </p:extLst>
          </p:nvPr>
        </p:nvGraphicFramePr>
        <p:xfrm>
          <a:off x="5805055" y="957652"/>
          <a:ext cx="6026720" cy="2570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6" name="Диаграмма 45"/>
          <p:cNvGraphicFramePr/>
          <p:nvPr>
            <p:extLst>
              <p:ext uri="{D42A27DB-BD31-4B8C-83A1-F6EECF244321}">
                <p14:modId xmlns:p14="http://schemas.microsoft.com/office/powerpoint/2010/main" val="1954560671"/>
              </p:ext>
            </p:extLst>
          </p:nvPr>
        </p:nvGraphicFramePr>
        <p:xfrm>
          <a:off x="360634" y="3984804"/>
          <a:ext cx="5444423" cy="2439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7" name="Диаграмма 46"/>
          <p:cNvGraphicFramePr/>
          <p:nvPr>
            <p:extLst>
              <p:ext uri="{D42A27DB-BD31-4B8C-83A1-F6EECF244321}">
                <p14:modId xmlns:p14="http://schemas.microsoft.com/office/powerpoint/2010/main" val="2193552524"/>
              </p:ext>
            </p:extLst>
          </p:nvPr>
        </p:nvGraphicFramePr>
        <p:xfrm>
          <a:off x="5831154" y="3966339"/>
          <a:ext cx="6029327" cy="2376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836554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" y="1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СМЕРТНОСТЬ ОТ ОСНОВНЫХ ПРИЧИН В 2013 - 2018 ГОДАХ 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" y="6338037"/>
            <a:ext cx="12191999" cy="524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9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5B7B7A-5E5E-4684-99E3-43135DA83457}" type="slidenum"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Министерство здравоохранения Калининградской области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D089722-8C20-4D79-B794-BEC4F8BA6E06}"/>
              </a:ext>
            </a:extLst>
          </p:cNvPr>
          <p:cNvSpPr txBox="1">
            <a:spLocks/>
          </p:cNvSpPr>
          <p:nvPr/>
        </p:nvSpPr>
        <p:spPr>
          <a:xfrm>
            <a:off x="360225" y="588330"/>
            <a:ext cx="5105387" cy="5999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Смертность от болезней органов дыхания (на 100 тыс. населения)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+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1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,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8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% 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6F7AACE1-7930-4E20-A9BA-B35811B976DA}"/>
              </a:ext>
            </a:extLst>
          </p:cNvPr>
          <p:cNvCxnSpPr>
            <a:cxnSpLocks/>
          </p:cNvCxnSpPr>
          <p:nvPr/>
        </p:nvCxnSpPr>
        <p:spPr>
          <a:xfrm>
            <a:off x="5141305" y="1085602"/>
            <a:ext cx="0" cy="763905"/>
          </a:xfrm>
          <a:prstGeom prst="line">
            <a:avLst/>
          </a:prstGeom>
          <a:ln>
            <a:solidFill>
              <a:srgbClr val="FF0000"/>
            </a:solidFill>
            <a:prstDash val="dash"/>
            <a:headEnd type="none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F120CF41-EB54-46DF-AD71-2338F1DD08E4}"/>
              </a:ext>
            </a:extLst>
          </p:cNvPr>
          <p:cNvGrpSpPr/>
          <p:nvPr/>
        </p:nvGrpSpPr>
        <p:grpSpPr>
          <a:xfrm>
            <a:off x="998134" y="1085599"/>
            <a:ext cx="4143171" cy="763906"/>
            <a:chOff x="894229" y="955449"/>
            <a:chExt cx="4091244" cy="711986"/>
          </a:xfrm>
        </p:grpSpPr>
        <p:cxnSp>
          <p:nvCxnSpPr>
            <p:cNvPr id="3" name="Прямая соединительная линия 2">
              <a:extLst>
                <a:ext uri="{FF2B5EF4-FFF2-40B4-BE49-F238E27FC236}">
                  <a16:creationId xmlns:a16="http://schemas.microsoft.com/office/drawing/2014/main" id="{033EB650-34AF-4B36-8601-52F852096E40}"/>
                </a:ext>
              </a:extLst>
            </p:cNvPr>
            <p:cNvCxnSpPr/>
            <p:nvPr/>
          </p:nvCxnSpPr>
          <p:spPr>
            <a:xfrm flipV="1">
              <a:off x="894229" y="955449"/>
              <a:ext cx="0" cy="711986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E35FA693-C8AD-423D-8781-E664518F5D1A}"/>
                </a:ext>
              </a:extLst>
            </p:cNvPr>
            <p:cNvCxnSpPr/>
            <p:nvPr/>
          </p:nvCxnSpPr>
          <p:spPr>
            <a:xfrm>
              <a:off x="927342" y="955449"/>
              <a:ext cx="4058131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E1527803-871E-4504-A4C2-E9DC8A890456}"/>
              </a:ext>
            </a:extLst>
          </p:cNvPr>
          <p:cNvSpPr txBox="1">
            <a:spLocks/>
          </p:cNvSpPr>
          <p:nvPr/>
        </p:nvSpPr>
        <p:spPr>
          <a:xfrm>
            <a:off x="6767954" y="556480"/>
            <a:ext cx="4269725" cy="42665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Смертность от пневмоний (на 100 тыс. населения)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- </a:t>
            </a:r>
            <a:r>
              <a:rPr lang="en-US" sz="1200" dirty="0">
                <a:solidFill>
                  <a:prstClr val="black"/>
                </a:solidFill>
                <a:latin typeface="Calibri Light" panose="020F0302020204030204"/>
              </a:rPr>
              <a:t>13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,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1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%</a:t>
            </a:r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9021EA40-388E-4F29-99EC-9B003E207F40}"/>
              </a:ext>
            </a:extLst>
          </p:cNvPr>
          <p:cNvGrpSpPr/>
          <p:nvPr/>
        </p:nvGrpSpPr>
        <p:grpSpPr>
          <a:xfrm>
            <a:off x="6684265" y="1057893"/>
            <a:ext cx="4452364" cy="376055"/>
            <a:chOff x="954389" y="954146"/>
            <a:chExt cx="4015176" cy="713289"/>
          </a:xfrm>
        </p:grpSpPr>
        <p:cxnSp>
          <p:nvCxnSpPr>
            <p:cNvPr id="36" name="Прямая соединительная линия 35">
              <a:extLst>
                <a:ext uri="{FF2B5EF4-FFF2-40B4-BE49-F238E27FC236}">
                  <a16:creationId xmlns:a16="http://schemas.microsoft.com/office/drawing/2014/main" id="{E9030447-9B7E-4D50-94AC-24DC5B5ED4E2}"/>
                </a:ext>
              </a:extLst>
            </p:cNvPr>
            <p:cNvCxnSpPr/>
            <p:nvPr/>
          </p:nvCxnSpPr>
          <p:spPr>
            <a:xfrm flipV="1">
              <a:off x="954389" y="955449"/>
              <a:ext cx="0" cy="711986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id="{ECF2404D-6E93-4788-930D-97C9A01F6617}"/>
                </a:ext>
              </a:extLst>
            </p:cNvPr>
            <p:cNvCxnSpPr/>
            <p:nvPr/>
          </p:nvCxnSpPr>
          <p:spPr>
            <a:xfrm>
              <a:off x="954389" y="954146"/>
              <a:ext cx="4015176" cy="2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5C639A62-A537-4013-A1C2-68556D050142}"/>
              </a:ext>
            </a:extLst>
          </p:cNvPr>
          <p:cNvCxnSpPr>
            <a:cxnSpLocks/>
          </p:cNvCxnSpPr>
          <p:nvPr/>
        </p:nvCxnSpPr>
        <p:spPr>
          <a:xfrm flipH="1">
            <a:off x="11136628" y="1057892"/>
            <a:ext cx="3795" cy="486890"/>
          </a:xfrm>
          <a:prstGeom prst="line">
            <a:avLst/>
          </a:prstGeom>
          <a:ln>
            <a:solidFill>
              <a:srgbClr val="FF0000"/>
            </a:solidFill>
            <a:prstDash val="dash"/>
            <a:headEnd type="none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Заголовок 1">
            <a:extLst>
              <a:ext uri="{FF2B5EF4-FFF2-40B4-BE49-F238E27FC236}">
                <a16:creationId xmlns:a16="http://schemas.microsoft.com/office/drawing/2014/main" id="{D15A4891-DD26-42AC-B93A-DCE08CE24FF3}"/>
              </a:ext>
            </a:extLst>
          </p:cNvPr>
          <p:cNvSpPr txBox="1">
            <a:spLocks/>
          </p:cNvSpPr>
          <p:nvPr/>
        </p:nvSpPr>
        <p:spPr>
          <a:xfrm>
            <a:off x="3720289" y="3476757"/>
            <a:ext cx="5314131" cy="5999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Смертность от случайных отравлений алкоголем (на 100 тыс. населения)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-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55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,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9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% </a:t>
            </a:r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BBCE074A-0062-454F-AD8C-A13D2BF829F3}"/>
              </a:ext>
            </a:extLst>
          </p:cNvPr>
          <p:cNvGrpSpPr/>
          <p:nvPr/>
        </p:nvGrpSpPr>
        <p:grpSpPr>
          <a:xfrm>
            <a:off x="4025056" y="3951159"/>
            <a:ext cx="4539795" cy="125571"/>
            <a:chOff x="894229" y="955449"/>
            <a:chExt cx="4046294" cy="711986"/>
          </a:xfrm>
        </p:grpSpPr>
        <p:cxnSp>
          <p:nvCxnSpPr>
            <p:cNvPr id="43" name="Прямая соединительная линия 42">
              <a:extLst>
                <a:ext uri="{FF2B5EF4-FFF2-40B4-BE49-F238E27FC236}">
                  <a16:creationId xmlns:a16="http://schemas.microsoft.com/office/drawing/2014/main" id="{B55FD57F-A412-416D-B6A1-3936590E8EBB}"/>
                </a:ext>
              </a:extLst>
            </p:cNvPr>
            <p:cNvCxnSpPr/>
            <p:nvPr/>
          </p:nvCxnSpPr>
          <p:spPr>
            <a:xfrm flipV="1">
              <a:off x="894229" y="955449"/>
              <a:ext cx="0" cy="711986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>
              <a:extLst>
                <a:ext uri="{FF2B5EF4-FFF2-40B4-BE49-F238E27FC236}">
                  <a16:creationId xmlns:a16="http://schemas.microsoft.com/office/drawing/2014/main" id="{6BF529DA-7CB0-4F78-90FD-59B01AE0813E}"/>
                </a:ext>
              </a:extLst>
            </p:cNvPr>
            <p:cNvCxnSpPr/>
            <p:nvPr/>
          </p:nvCxnSpPr>
          <p:spPr>
            <a:xfrm>
              <a:off x="894229" y="955449"/>
              <a:ext cx="4046294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5D8B0CD6-4CFE-4D01-A312-A25043A5D7A1}"/>
              </a:ext>
            </a:extLst>
          </p:cNvPr>
          <p:cNvCxnSpPr>
            <a:cxnSpLocks/>
          </p:cNvCxnSpPr>
          <p:nvPr/>
        </p:nvCxnSpPr>
        <p:spPr>
          <a:xfrm>
            <a:off x="8555485" y="3951157"/>
            <a:ext cx="9367" cy="812342"/>
          </a:xfrm>
          <a:prstGeom prst="line">
            <a:avLst/>
          </a:prstGeom>
          <a:ln>
            <a:solidFill>
              <a:srgbClr val="FF0000"/>
            </a:solidFill>
            <a:prstDash val="dash"/>
            <a:headEnd type="none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947370402"/>
              </p:ext>
            </p:extLst>
          </p:nvPr>
        </p:nvGraphicFramePr>
        <p:xfrm>
          <a:off x="364274" y="1320063"/>
          <a:ext cx="5389927" cy="2334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547612445"/>
              </p:ext>
            </p:extLst>
          </p:nvPr>
        </p:nvGraphicFramePr>
        <p:xfrm>
          <a:off x="5947952" y="1010956"/>
          <a:ext cx="5921831" cy="2656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549636273"/>
              </p:ext>
            </p:extLst>
          </p:nvPr>
        </p:nvGraphicFramePr>
        <p:xfrm>
          <a:off x="3319895" y="3814610"/>
          <a:ext cx="5981701" cy="2560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43669429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30955</TotalTime>
  <Words>2202</Words>
  <Application>Microsoft Office PowerPoint</Application>
  <PresentationFormat>Широкоэкранный</PresentationFormat>
  <Paragraphs>629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38</vt:i4>
      </vt:variant>
    </vt:vector>
  </HeadingPairs>
  <TitlesOfParts>
    <vt:vector size="44" baseType="lpstr">
      <vt:lpstr>Calibri</vt:lpstr>
      <vt:lpstr>Calibri Light</vt:lpstr>
      <vt:lpstr>Times New Roman</vt:lpstr>
      <vt:lpstr>Wingdings 2</vt:lpstr>
      <vt:lpstr>HDOfficeLightV0</vt:lpstr>
      <vt:lpstr>1_HDOfficeLightV0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Владимир Федорович Маскевич</dc:creator>
  <cp:lastModifiedBy>Михаил Павлович Литвинов</cp:lastModifiedBy>
  <cp:revision>454</cp:revision>
  <dcterms:created xsi:type="dcterms:W3CDTF">2017-04-27T14:02:23Z</dcterms:created>
  <dcterms:modified xsi:type="dcterms:W3CDTF">2019-03-28T14:47:00Z</dcterms:modified>
</cp:coreProperties>
</file>